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4.xml" ContentType="application/vnd.openxmlformats-officedocument.presentationml.tags+xml"/>
  <Override PartName="/ppt/notesSlides/notesSlide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0.xml" ContentType="application/vnd.openxmlformats-officedocument.presentationml.notesSlide+xml"/>
  <Override PartName="/ppt/tags/tag169.xml" ContentType="application/vnd.openxmlformats-officedocument.presentationml.tags+xml"/>
  <Override PartName="/ppt/notesSlides/notesSlide11.xml" ContentType="application/vnd.openxmlformats-officedocument.presentationml.notesSlide+xml"/>
  <Override PartName="/ppt/tags/tag170.xml" ContentType="application/vnd.openxmlformats-officedocument.presentationml.tags+xml"/>
  <Override PartName="/ppt/notesSlides/notesSlide12.xml" ContentType="application/vnd.openxmlformats-officedocument.presentationml.notesSlide+xml"/>
  <Override PartName="/ppt/tags/tag171.xml" ContentType="application/vnd.openxmlformats-officedocument.presentationml.tags+xml"/>
  <Override PartName="/ppt/notesSlides/notesSlide1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4.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5.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52"/>
  </p:notesMasterIdLst>
  <p:handoutMasterIdLst>
    <p:handoutMasterId r:id="rId53"/>
  </p:handoutMasterIdLst>
  <p:sldIdLst>
    <p:sldId id="7375" r:id="rId2"/>
    <p:sldId id="7338" r:id="rId3"/>
    <p:sldId id="7281" r:id="rId4"/>
    <p:sldId id="7494" r:id="rId5"/>
    <p:sldId id="7497" r:id="rId6"/>
    <p:sldId id="7500" r:id="rId7"/>
    <p:sldId id="7499" r:id="rId8"/>
    <p:sldId id="7508" r:id="rId9"/>
    <p:sldId id="7501" r:id="rId10"/>
    <p:sldId id="7515" r:id="rId11"/>
    <p:sldId id="7509" r:id="rId12"/>
    <p:sldId id="7503" r:id="rId13"/>
    <p:sldId id="7498" r:id="rId14"/>
    <p:sldId id="7495" r:id="rId15"/>
    <p:sldId id="7548" r:id="rId16"/>
    <p:sldId id="7496" r:id="rId17"/>
    <p:sldId id="7519" r:id="rId18"/>
    <p:sldId id="7521" r:id="rId19"/>
    <p:sldId id="7522" r:id="rId20"/>
    <p:sldId id="7520" r:id="rId21"/>
    <p:sldId id="7528" r:id="rId22"/>
    <p:sldId id="7527" r:id="rId23"/>
    <p:sldId id="438" r:id="rId24"/>
    <p:sldId id="439" r:id="rId25"/>
    <p:sldId id="440" r:id="rId26"/>
    <p:sldId id="7549" r:id="rId27"/>
    <p:sldId id="7529" r:id="rId28"/>
    <p:sldId id="7535" r:id="rId29"/>
    <p:sldId id="7533" r:id="rId30"/>
    <p:sldId id="7534" r:id="rId31"/>
    <p:sldId id="7542" r:id="rId32"/>
    <p:sldId id="7543" r:id="rId33"/>
    <p:sldId id="7544" r:id="rId34"/>
    <p:sldId id="7536" r:id="rId35"/>
    <p:sldId id="7537" r:id="rId36"/>
    <p:sldId id="7538" r:id="rId37"/>
    <p:sldId id="7539" r:id="rId38"/>
    <p:sldId id="7573" r:id="rId39"/>
    <p:sldId id="7540" r:id="rId40"/>
    <p:sldId id="7546" r:id="rId41"/>
    <p:sldId id="7545" r:id="rId42"/>
    <p:sldId id="7547" r:id="rId43"/>
    <p:sldId id="7541" r:id="rId44"/>
    <p:sldId id="7574" r:id="rId45"/>
    <p:sldId id="7575" r:id="rId46"/>
    <p:sldId id="7576" r:id="rId47"/>
    <p:sldId id="7577" r:id="rId48"/>
    <p:sldId id="7578" r:id="rId49"/>
    <p:sldId id="7579" r:id="rId50"/>
    <p:sldId id="7374" r:id="rId51"/>
  </p:sldIdLst>
  <p:sldSz cx="12192000" cy="6858000"/>
  <p:notesSz cx="9928225" cy="6797675"/>
  <p:custDataLst>
    <p:tags r:id="rId5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5" userDrawn="1">
          <p15:clr>
            <a:srgbClr val="A4A3A4"/>
          </p15:clr>
        </p15:guide>
        <p15:guide id="2" orient="horz" pos="3175" userDrawn="1">
          <p15:clr>
            <a:srgbClr val="A4A3A4"/>
          </p15:clr>
        </p15:guide>
        <p15:guide id="3" pos="2201" userDrawn="1">
          <p15:clr>
            <a:srgbClr val="A4A3A4"/>
          </p15:clr>
        </p15:guide>
        <p15:guide id="4" pos="54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ping" initials="h" lastIdx="1" clrIdx="0"/>
  <p:cmAuthor id="2" name="cuitwaxy" initials="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99FFCC"/>
    <a:srgbClr val="EBFFFF"/>
    <a:srgbClr val="FBEE69"/>
    <a:srgbClr val="0033CC"/>
    <a:srgbClr val="015A97"/>
    <a:srgbClr val="CC3300"/>
    <a:srgbClr val="012060"/>
    <a:srgbClr val="2C5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0395" autoAdjust="0"/>
  </p:normalViewPr>
  <p:slideViewPr>
    <p:cSldViewPr snapToGrid="0" showGuides="1">
      <p:cViewPr varScale="1">
        <p:scale>
          <a:sx n="70" d="100"/>
          <a:sy n="70" d="100"/>
        </p:scale>
        <p:origin x="960" y="38"/>
      </p:cViewPr>
      <p:guideLst>
        <p:guide orient="horz" pos="2305"/>
        <p:guide orient="horz" pos="3175"/>
        <p:guide pos="2201"/>
        <p:guide pos="542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6" d="100"/>
          <a:sy n="116"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5623696" y="1"/>
            <a:ext cx="4302231" cy="341064"/>
          </a:xfrm>
          <a:prstGeom prst="rect">
            <a:avLst/>
          </a:prstGeom>
        </p:spPr>
        <p:txBody>
          <a:bodyPr vert="horz" lIns="91001" tIns="45501" rIns="91001" bIns="45501" rtlCol="0"/>
          <a:lstStyle>
            <a:lvl1pPr algn="r">
              <a:defRPr sz="1200"/>
            </a:lvl1pPr>
          </a:lstStyle>
          <a:p>
            <a:fld id="{0F9B84EA-7D68-4D60-9CB1-D50884785D1C}" type="datetimeFigureOut">
              <a:rPr lang="zh-CN" altLang="en-US" smtClean="0"/>
              <a:t>2023/5/21</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6" y="6456612"/>
            <a:ext cx="4302231" cy="341063"/>
          </a:xfrm>
          <a:prstGeom prst="rect">
            <a:avLst/>
          </a:prstGeom>
        </p:spPr>
        <p:txBody>
          <a:bodyPr vert="horz" lIns="91001" tIns="45501" rIns="91001" bIns="45501"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5623696" y="1"/>
            <a:ext cx="4302231" cy="341064"/>
          </a:xfrm>
          <a:prstGeom prst="rect">
            <a:avLst/>
          </a:prstGeom>
        </p:spPr>
        <p:txBody>
          <a:bodyPr vert="horz" lIns="91001" tIns="45501" rIns="91001" bIns="45501" rtlCol="0"/>
          <a:lstStyle>
            <a:lvl1pPr algn="r">
              <a:defRPr sz="1200"/>
            </a:lvl1pPr>
          </a:lstStyle>
          <a:p>
            <a:fld id="{0D3FD1D1-4543-4083-AB59-FC756632FA72}"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001" tIns="45501" rIns="91001" bIns="45501"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6" y="6456612"/>
            <a:ext cx="4302231" cy="341063"/>
          </a:xfrm>
          <a:prstGeom prst="rect">
            <a:avLst/>
          </a:prstGeom>
        </p:spPr>
        <p:txBody>
          <a:bodyPr vert="horz" lIns="91001" tIns="45501" rIns="91001" bIns="45501" rtlCol="0" anchor="b"/>
          <a:lstStyle>
            <a:lvl1pPr algn="r">
              <a:defRPr sz="1200"/>
            </a:lvl1pPr>
          </a:lstStyle>
          <a:p>
            <a:fld id="{4558DA6E-87D5-4C73-92B7-A774733518A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5%88%86%E7%BB%84%E4%BA%A4%E6%8D%A2/1193080?fromModule=lemma_inlink" TargetMode="External"/><Relationship Id="rId3" Type="http://schemas.openxmlformats.org/officeDocument/2006/relationships/hyperlink" Target="https://baike.baidu.com/item/%E6%8A%80%E6%9C%AF/13014499?fromModule=lemma_inlink" TargetMode="External"/><Relationship Id="rId7" Type="http://schemas.openxmlformats.org/officeDocument/2006/relationships/hyperlink" Target="https://baike.baidu.com/item/%E4%BA%A4%E6%8D%A2%E6%9C%BA/103532?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E7%BD%91%E7%BB%9C%E6%8A%80%E6%9C%AF/480927?fromModule=lemma_inlink" TargetMode="External"/><Relationship Id="rId5" Type="http://schemas.openxmlformats.org/officeDocument/2006/relationships/hyperlink" Target="https://baike.baidu.com/item/%E7%BB%88%E7%AB%AF/15634871?fromModule=lemma_inlink" TargetMode="External"/><Relationship Id="rId4" Type="http://schemas.openxmlformats.org/officeDocument/2006/relationships/hyperlink" Target="https://baike.baidu.com/item/%E8%AE%A1%E7%AE%97%E6%9C%BA/140338?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305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F73131"/>
                </a:solidFill>
                <a:effectLst/>
                <a:latin typeface="Arial" panose="020B0604020202020204" pitchFamily="34" charset="0"/>
              </a:rPr>
              <a:t>堡垒机</a:t>
            </a:r>
            <a:r>
              <a:rPr lang="zh-CN" altLang="en-US" b="0" i="0" dirty="0">
                <a:solidFill>
                  <a:srgbClr val="333333"/>
                </a:solidFill>
                <a:effectLst/>
                <a:latin typeface="Arial" panose="020B0604020202020204" pitchFamily="34" charset="0"/>
              </a:rPr>
              <a:t>，即在一个特定的网络环境下，为了保障网络和数据不受来自外部和内部用户的入侵和破坏，而运用各种技术手段监控和记录运维人员对网络内的服务器、网络设备、安全设备、数据库等设备的操作行为，以便集中报警、及时处理及审计定责。</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F73131"/>
                </a:solidFill>
                <a:effectLst/>
                <a:latin typeface="Arial" panose="020B0604020202020204" pitchFamily="34" charset="0"/>
              </a:rPr>
              <a:t>网站预警</a:t>
            </a:r>
            <a:r>
              <a:rPr lang="zh-CN" altLang="en-US" b="0" i="0" dirty="0">
                <a:solidFill>
                  <a:srgbClr val="333333"/>
                </a:solidFill>
                <a:effectLst/>
                <a:latin typeface="Arial" panose="020B0604020202020204" pitchFamily="34" charset="0"/>
              </a:rPr>
              <a:t>系统是通过对网站</a:t>
            </a:r>
            <a:r>
              <a:rPr lang="en-US" altLang="zh-CN" b="0" i="0" dirty="0">
                <a:solidFill>
                  <a:srgbClr val="333333"/>
                </a:solidFill>
                <a:effectLst/>
                <a:latin typeface="Arial" panose="020B0604020202020204" pitchFamily="34" charset="0"/>
              </a:rPr>
              <a:t>7*24</a:t>
            </a:r>
            <a:r>
              <a:rPr lang="zh-CN" altLang="en-US" b="0" i="0" dirty="0">
                <a:solidFill>
                  <a:srgbClr val="333333"/>
                </a:solidFill>
                <a:effectLst/>
                <a:latin typeface="Arial" panose="020B0604020202020204" pitchFamily="34" charset="0"/>
              </a:rPr>
              <a:t>小时不间断的监测值守</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提供了实时内容篡改监测、业务连续性监测、故障快速定位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第一时间发现第一时间预警。 </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dirty="0"/>
              <a:t>等保一体机是基于用户在等保建设中的实际需求</a:t>
            </a:r>
            <a:r>
              <a:rPr lang="en-US" altLang="zh-CN" dirty="0"/>
              <a:t>,</a:t>
            </a:r>
            <a:r>
              <a:rPr lang="zh-CN" altLang="en-US" dirty="0"/>
              <a:t>推出软件定义、轻量级、快速交付的实用有效的一站式解决方案。 </a:t>
            </a:r>
          </a:p>
        </p:txBody>
      </p:sp>
    </p:spTree>
    <p:extLst>
      <p:ext uri="{BB962C8B-B14F-4D97-AF65-F5344CB8AC3E}">
        <p14:creationId xmlns:p14="http://schemas.microsoft.com/office/powerpoint/2010/main" val="206364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latin typeface="Arial" panose="020B0604020202020204" pitchFamily="34" charset="0"/>
              </a:rPr>
              <a:t>40</a:t>
            </a:fld>
            <a:endParaRPr lang="en-US" altLang="zh-CN" sz="1200" b="0" dirty="0">
              <a:latin typeface="Arial" panose="020B0604020202020204" pitchFamily="34" charset="0"/>
            </a:endParaRPr>
          </a:p>
        </p:txBody>
      </p:sp>
      <p:sp>
        <p:nvSpPr>
          <p:cNvPr id="144387" name="Rectangle 2"/>
          <p:cNvSpPr>
            <a:spLocks noGrp="1" noRot="1" noChangeAspect="1" noTextEdit="1"/>
          </p:cNvSpPr>
          <p:nvPr>
            <p:ph type="sldImg"/>
          </p:nvPr>
        </p:nvSpPr>
        <p:spPr/>
      </p:sp>
      <p:sp>
        <p:nvSpPr>
          <p:cNvPr id="144388"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9783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98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网络空间安全包括传统信息安全的研究范畴，主要有信息的机密性、完整性、可认证性、不可否认性、可用性等，还包含网络空间基础设施和网络信息系统的安全和可信等。网络空间安全学科方向主要包括网络空间安全基础理论、密码学及应用、系统安全、网络安全以及应用安全等五个二级学科。网络空间安全学科体系本质是研究网络空间中的安全威胁和防护问题，即在有敌手（adversary）对抗环境下，研究信息在产生、传输、存储、处理的各个环节中所面临的威胁和防御措施，以及网络和系统本身的威胁和防护机制。</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dirty="0">
                <a:sym typeface="+mn-ea"/>
              </a:rPr>
              <a:t>伦纳德</a:t>
            </a:r>
            <a:r>
              <a:rPr lang="en-US" altLang="zh-CN" dirty="0">
                <a:sym typeface="+mn-ea"/>
              </a:rPr>
              <a:t>·</a:t>
            </a:r>
            <a:r>
              <a:rPr lang="zh-CN" altLang="en-US" dirty="0">
                <a:sym typeface="+mn-ea"/>
              </a:rPr>
              <a:t>克兰罗克，出生在</a:t>
            </a:r>
            <a:r>
              <a:rPr lang="en-US" altLang="zh-CN" dirty="0">
                <a:sym typeface="+mn-ea"/>
              </a:rPr>
              <a:t>1934</a:t>
            </a:r>
            <a:r>
              <a:rPr lang="zh-CN" altLang="en-US" dirty="0">
                <a:sym typeface="+mn-ea"/>
              </a:rPr>
              <a:t>年，他在计算机网络领域做出了一些很重要的贡献，特别是在计算机网络的理论领域。他于</a:t>
            </a:r>
            <a:r>
              <a:rPr lang="en-US" altLang="zh-CN" dirty="0">
                <a:sym typeface="+mn-ea"/>
              </a:rPr>
              <a:t>2001</a:t>
            </a:r>
            <a:r>
              <a:rPr lang="zh-CN" altLang="en-US" dirty="0">
                <a:sym typeface="+mn-ea"/>
              </a:rPr>
              <a:t>年获得美国工程院</a:t>
            </a:r>
            <a:r>
              <a:rPr lang="en-US" altLang="zh-CN" dirty="0">
                <a:sym typeface="+mn-ea"/>
              </a:rPr>
              <a:t>Draper </a:t>
            </a:r>
            <a:r>
              <a:rPr lang="zh-CN" altLang="en-US" dirty="0">
                <a:sym typeface="+mn-ea"/>
              </a:rPr>
              <a:t>奖。在</a:t>
            </a:r>
            <a:r>
              <a:rPr lang="en-US" altLang="zh-CN" dirty="0">
                <a:sym typeface="+mn-ea"/>
              </a:rPr>
              <a:t>MIT</a:t>
            </a:r>
            <a:r>
              <a:rPr lang="zh-CN" altLang="en-US" dirty="0">
                <a:sym typeface="+mn-ea"/>
              </a:rPr>
              <a:t>很多同学选择热门的信息理论做博士论文的时候，</a:t>
            </a:r>
            <a:r>
              <a:rPr lang="en-US" altLang="zh-CN" dirty="0">
                <a:sym typeface="+mn-ea"/>
              </a:rPr>
              <a:t>1959</a:t>
            </a:r>
            <a:r>
              <a:rPr lang="zh-CN" altLang="en-US" dirty="0">
                <a:sym typeface="+mn-ea"/>
              </a:rPr>
              <a:t>年</a:t>
            </a:r>
            <a:r>
              <a:rPr lang="en-US" altLang="zh-CN" dirty="0">
                <a:sym typeface="+mn-ea"/>
              </a:rPr>
              <a:t>Kleinrock</a:t>
            </a:r>
            <a:r>
              <a:rPr lang="zh-CN" altLang="en-US" dirty="0">
                <a:sym typeface="+mn-ea"/>
              </a:rPr>
              <a:t>选择了当时未知的数据网作为研究方向。</a:t>
            </a:r>
            <a:r>
              <a:rPr lang="en-US" altLang="zh-CN" dirty="0">
                <a:sym typeface="+mn-ea"/>
              </a:rPr>
              <a:t>1962</a:t>
            </a:r>
            <a:r>
              <a:rPr lang="zh-CN" altLang="en-US" dirty="0">
                <a:sym typeface="+mn-ea"/>
              </a:rPr>
              <a:t>年完成了“大通信网的信息流”论文，其工作</a:t>
            </a:r>
            <a:r>
              <a:rPr lang="en-US" altLang="zh-CN" dirty="0">
                <a:sym typeface="+mn-ea"/>
              </a:rPr>
              <a:t>1964</a:t>
            </a:r>
            <a:r>
              <a:rPr lang="zh-CN" altLang="en-US" dirty="0">
                <a:sym typeface="+mn-ea"/>
              </a:rPr>
              <a:t>年发表在</a:t>
            </a:r>
            <a:r>
              <a:rPr lang="en-US" altLang="zh-CN" dirty="0">
                <a:sym typeface="+mn-ea"/>
              </a:rPr>
              <a:t>MIT</a:t>
            </a:r>
            <a:r>
              <a:rPr lang="zh-CN" altLang="en-US" dirty="0">
                <a:sym typeface="+mn-ea"/>
              </a:rPr>
              <a:t>出版的“通信网”一书，奠定了分组交换的基础。</a:t>
            </a:r>
            <a:r>
              <a:rPr lang="en-US" altLang="zh-CN" dirty="0">
                <a:sym typeface="+mn-ea"/>
              </a:rPr>
              <a:t>1963</a:t>
            </a:r>
            <a:r>
              <a:rPr lang="zh-CN" altLang="en-US" dirty="0">
                <a:sym typeface="+mn-ea"/>
              </a:rPr>
              <a:t>年他进入</a:t>
            </a:r>
            <a:r>
              <a:rPr lang="en-US" altLang="zh-CN" dirty="0">
                <a:sym typeface="+mn-ea"/>
              </a:rPr>
              <a:t>UCLA</a:t>
            </a:r>
            <a:r>
              <a:rPr lang="zh-CN" altLang="en-US" dirty="0">
                <a:sym typeface="+mn-ea"/>
              </a:rPr>
              <a:t>大学工作。</a:t>
            </a:r>
            <a:r>
              <a:rPr lang="en-US" altLang="zh-CN" dirty="0">
                <a:sym typeface="+mn-ea"/>
              </a:rPr>
              <a:t>1969</a:t>
            </a:r>
            <a:r>
              <a:rPr lang="zh-CN" altLang="en-US" dirty="0">
                <a:sym typeface="+mn-ea"/>
              </a:rPr>
              <a:t>年</a:t>
            </a:r>
            <a:r>
              <a:rPr lang="en-US" altLang="zh-CN" dirty="0">
                <a:sym typeface="+mn-ea"/>
              </a:rPr>
              <a:t>9</a:t>
            </a:r>
            <a:r>
              <a:rPr lang="zh-CN" altLang="en-US" dirty="0">
                <a:sym typeface="+mn-ea"/>
              </a:rPr>
              <a:t>月</a:t>
            </a:r>
            <a:r>
              <a:rPr lang="en-US" altLang="zh-CN" dirty="0">
                <a:sym typeface="+mn-ea"/>
              </a:rPr>
              <a:t>2</a:t>
            </a:r>
            <a:r>
              <a:rPr lang="zh-CN" altLang="en-US" dirty="0">
                <a:sym typeface="+mn-ea"/>
              </a:rPr>
              <a:t>日，</a:t>
            </a:r>
            <a:r>
              <a:rPr lang="en-US" altLang="zh-CN" dirty="0">
                <a:sym typeface="+mn-ea"/>
              </a:rPr>
              <a:t>Leonard Kleinrock</a:t>
            </a:r>
            <a:r>
              <a:rPr lang="zh-CN" altLang="en-US" dirty="0">
                <a:sym typeface="+mn-ea"/>
              </a:rPr>
              <a:t>和他领导的研究小组成功地把一台电脑和一台电冰箱大小的转换装置连接在一起，并在接下来的一个月中使两台电脑通过这台转换装置进行了对话，从而为日后互联网的迅猛发展提供了必要条件。</a:t>
            </a:r>
            <a:r>
              <a:rPr lang="en-US" altLang="zh-CN" dirty="0">
                <a:sym typeface="+mn-ea"/>
              </a:rPr>
              <a:t>30</a:t>
            </a:r>
            <a:r>
              <a:rPr lang="zh-CN" altLang="en-US" dirty="0">
                <a:sym typeface="+mn-ea"/>
              </a:rPr>
              <a:t>年后，互联网变得几乎无处不在。它改变了人们用来进行通信交流、购物以及投资的方式，也改变了商业的运营模式。企业家们都把</a:t>
            </a:r>
            <a:r>
              <a:rPr lang="en-US" altLang="zh-CN" dirty="0">
                <a:sym typeface="+mn-ea"/>
              </a:rPr>
              <a:t>1969</a:t>
            </a:r>
            <a:r>
              <a:rPr lang="zh-CN" altLang="en-US" dirty="0">
                <a:sym typeface="+mn-ea"/>
              </a:rPr>
              <a:t>年</a:t>
            </a:r>
            <a:r>
              <a:rPr lang="en-US" altLang="zh-CN" dirty="0">
                <a:sym typeface="+mn-ea"/>
              </a:rPr>
              <a:t>9</a:t>
            </a:r>
            <a:r>
              <a:rPr lang="zh-CN" altLang="en-US" dirty="0">
                <a:sym typeface="+mn-ea"/>
              </a:rPr>
              <a:t>月</a:t>
            </a:r>
            <a:r>
              <a:rPr lang="en-US" altLang="zh-CN" dirty="0">
                <a:sym typeface="+mn-ea"/>
              </a:rPr>
              <a:t>2</a:t>
            </a:r>
            <a:r>
              <a:rPr lang="zh-CN" altLang="en-US" dirty="0">
                <a:sym typeface="+mn-ea"/>
              </a:rPr>
              <a:t>日发生的事情看成是上述这一切巨变的开始。</a:t>
            </a:r>
            <a:endParaRPr lang="zh-CN" altLang="en-US" dirty="0"/>
          </a:p>
          <a:p>
            <a:pPr lvl="0"/>
            <a:endParaRPr lang="zh-CN" altLang="en-US" dirty="0"/>
          </a:p>
          <a:p>
            <a:pPr lvl="0"/>
            <a:r>
              <a:rPr lang="zh-CN" altLang="en-US" dirty="0">
                <a:sym typeface="+mn-ea"/>
              </a:rPr>
              <a:t>世界上第一台通用计算机“ENIAC”于1946年2月14日在美国宾夕法尼亚大学诞生。发明人是美国人莫克利（JohnW.Mauchly）和艾克特（J.PresperEckert）。 </a:t>
            </a:r>
            <a:endParaRPr lang="zh-CN" altLang="en-US" dirty="0"/>
          </a:p>
          <a:p>
            <a:pPr lvl="0"/>
            <a:r>
              <a:rPr lang="zh-CN" altLang="en-US" dirty="0">
                <a:sym typeface="+mn-ea"/>
              </a:rPr>
              <a:t>美国国防部用它来进行弹道计算。它是一个庞然大物，用了18000个电子管，占地170平方米，重达30吨，耗电功率约150千瓦，每秒钟可进行5000次运算</a:t>
            </a:r>
            <a:endParaRPr lang="zh-CN" altLang="en-US"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分组交换技术（</a:t>
            </a:r>
            <a:r>
              <a:rPr lang="en-US" altLang="zh-CN" b="0" i="0" dirty="0">
                <a:solidFill>
                  <a:srgbClr val="333333"/>
                </a:solidFill>
                <a:effectLst/>
                <a:latin typeface="Helvetica Neue"/>
              </a:rPr>
              <a:t>Packet switching technology</a:t>
            </a:r>
            <a:r>
              <a:rPr lang="zh-CN" altLang="en-US" b="0" i="0" dirty="0">
                <a:solidFill>
                  <a:srgbClr val="333333"/>
                </a:solidFill>
                <a:effectLst/>
                <a:latin typeface="Helvetica Neue"/>
              </a:rPr>
              <a:t>）也称包交换技术，是将用户传送的数据划分成一定的长度，每个部分叫做一个分组，通过传输分组的方式传输信息的一种</a:t>
            </a:r>
            <a:r>
              <a:rPr lang="zh-CN" altLang="en-US" b="0" i="0" u="none" strike="noStrike" dirty="0">
                <a:solidFill>
                  <a:srgbClr val="136EC2"/>
                </a:solidFill>
                <a:effectLst/>
                <a:latin typeface="Helvetica Neue"/>
                <a:hlinkClick r:id="rId3"/>
              </a:rPr>
              <a:t>技术</a:t>
            </a:r>
            <a:r>
              <a:rPr lang="zh-CN" altLang="en-US" b="0" i="0" dirty="0">
                <a:solidFill>
                  <a:srgbClr val="333333"/>
                </a:solidFill>
                <a:effectLst/>
                <a:latin typeface="Helvetica Neue"/>
              </a:rPr>
              <a:t>。它是通过</a:t>
            </a:r>
            <a:r>
              <a:rPr lang="zh-CN" altLang="en-US" b="0" i="0" u="none" strike="noStrike" dirty="0">
                <a:solidFill>
                  <a:srgbClr val="136EC2"/>
                </a:solidFill>
                <a:effectLst/>
                <a:latin typeface="Helvetica Neue"/>
                <a:hlinkClick r:id="rId4"/>
              </a:rPr>
              <a:t>计算机</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5"/>
              </a:rPr>
              <a:t>终端</a:t>
            </a:r>
            <a:r>
              <a:rPr lang="zh-CN" altLang="en-US" b="0" i="0" dirty="0">
                <a:solidFill>
                  <a:srgbClr val="333333"/>
                </a:solidFill>
                <a:effectLst/>
                <a:latin typeface="Helvetica Neue"/>
              </a:rPr>
              <a:t>实现计算机与计算机之间的通信，在传输线路质量不高、</a:t>
            </a:r>
            <a:r>
              <a:rPr lang="zh-CN" altLang="en-US" b="0" i="0" u="none" strike="noStrike" dirty="0">
                <a:solidFill>
                  <a:srgbClr val="136EC2"/>
                </a:solidFill>
                <a:effectLst/>
                <a:latin typeface="Helvetica Neue"/>
                <a:hlinkClick r:id="rId6"/>
              </a:rPr>
              <a:t>网络技术</a:t>
            </a:r>
            <a:r>
              <a:rPr lang="zh-CN" altLang="en-US" b="0" i="0" dirty="0">
                <a:solidFill>
                  <a:srgbClr val="333333"/>
                </a:solidFill>
                <a:effectLst/>
                <a:latin typeface="Helvetica Neue"/>
              </a:rPr>
              <a:t>手段还较单一的情况下，应运而生的一种交换技术。每个分组的前面有一个分组头，用以指明该分组发往何地址，然后由</a:t>
            </a:r>
            <a:r>
              <a:rPr lang="zh-CN" altLang="en-US" b="0" i="0" u="none" strike="noStrike" dirty="0">
                <a:solidFill>
                  <a:srgbClr val="136EC2"/>
                </a:solidFill>
                <a:effectLst/>
                <a:latin typeface="Helvetica Neue"/>
                <a:hlinkClick r:id="rId7"/>
              </a:rPr>
              <a:t>交换机</a:t>
            </a:r>
            <a:r>
              <a:rPr lang="zh-CN" altLang="en-US" b="0" i="0" dirty="0">
                <a:solidFill>
                  <a:srgbClr val="333333"/>
                </a:solidFill>
                <a:effectLst/>
                <a:latin typeface="Helvetica Neue"/>
              </a:rPr>
              <a:t>根据每个分组的地址标志，将他们转发至目的地，这一过程称为</a:t>
            </a:r>
            <a:r>
              <a:rPr lang="zh-CN" altLang="en-US" b="0" i="0" u="none" strike="noStrike" dirty="0">
                <a:solidFill>
                  <a:srgbClr val="136EC2"/>
                </a:solidFill>
                <a:effectLst/>
                <a:latin typeface="Helvetica Neue"/>
                <a:hlinkClick r:id="rId8"/>
              </a:rPr>
              <a:t>分组交换</a:t>
            </a:r>
            <a:r>
              <a:rPr lang="zh-CN" altLang="en-US" b="0" i="0" dirty="0">
                <a:solidFill>
                  <a:srgbClr val="333333"/>
                </a:solidFill>
                <a:effectLst/>
                <a:latin typeface="Helvetica Neue"/>
              </a:rPr>
              <a:t>。</a:t>
            </a:r>
            <a:endParaRPr lang="zh-CN" altLang="en-US" dirty="0"/>
          </a:p>
        </p:txBody>
      </p:sp>
    </p:spTree>
    <p:extLst>
      <p:ext uri="{BB962C8B-B14F-4D97-AF65-F5344CB8AC3E}">
        <p14:creationId xmlns:p14="http://schemas.microsoft.com/office/powerpoint/2010/main" val="32146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1974年，⽹际互联协议IP和传输控制协议TCP问世：</a:t>
            </a:r>
          </a:p>
          <a:p>
            <a:r>
              <a:rPr lang="zh-CN" altLang="en-US" dirty="0"/>
              <a:t>IP是基本的通信协议；</a:t>
            </a:r>
          </a:p>
          <a:p>
            <a:r>
              <a:rPr lang="zh-CN" altLang="en-US" dirty="0"/>
              <a:t>TCP是帮助IP实现可靠传输的协议。</a:t>
            </a:r>
          </a:p>
          <a:p>
            <a:r>
              <a:rPr lang="zh-CN" altLang="en-US" dirty="0"/>
              <a:t> 1983年，ARPA从NCP协议换成TCP/IP协议。ARPAnet由两部分组成：⼀部分军⽤，称为MILNET；另⼀部分仍称ARPAnet，供⺠⽤。1988 年，美国国家科学基⾦组织（NSF）的NSFnet，替代了ARPAnet成为Internet的主⼲⽹。</a:t>
            </a:r>
          </a:p>
          <a:p>
            <a:endParaRPr lang="zh-CN" altLang="en-US" dirty="0"/>
          </a:p>
          <a:p>
            <a:r>
              <a:rPr lang="zh-CN" altLang="en-US" dirty="0"/>
              <a:t>1990年，ARPAnet解散，Internet从军⽤转向⺠⽤。</a:t>
            </a:r>
          </a:p>
          <a:p>
            <a:r>
              <a:rPr lang="zh-CN" altLang="en-US" dirty="0"/>
              <a:t>1992年，IBM、MCI、MERIT三家公司组建了⾼级⽹络服务公司（ANS），建⽴了ANSnet，从此，Internet开始商业化运作。</a:t>
            </a:r>
          </a:p>
          <a:p>
            <a:r>
              <a:rPr lang="zh-CN" altLang="en-US" dirty="0"/>
              <a:t>1995年4⽉30⽇，NSFnet正式宣布停⽌运作。⽽此时Internet的</a:t>
            </a:r>
          </a:p>
          <a:p>
            <a:r>
              <a:rPr lang="zh-CN" altLang="en-US" dirty="0"/>
              <a:t>⻣⼲⽹已经覆盖了全球91个国家，主机已超过400万台。</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i="0" dirty="0">
                <a:solidFill>
                  <a:srgbClr val="F73131"/>
                </a:solidFill>
                <a:effectLst/>
                <a:latin typeface="Arial" panose="020B0604020202020204" pitchFamily="34" charset="0"/>
              </a:rPr>
              <a:t>ISP</a:t>
            </a:r>
            <a:r>
              <a:rPr lang="zh-CN" altLang="en-US" b="0" i="0" dirty="0">
                <a:solidFill>
                  <a:srgbClr val="333333"/>
                </a:solidFill>
                <a:effectLst/>
                <a:latin typeface="Arial" panose="020B0604020202020204" pitchFamily="34" charset="0"/>
              </a:rPr>
              <a:t>一般指网络业务提供商。 网络业务提供商</a:t>
            </a:r>
            <a:r>
              <a:rPr lang="en-US" altLang="zh-CN" b="0" i="0" dirty="0">
                <a:solidFill>
                  <a:srgbClr val="333333"/>
                </a:solidFill>
                <a:effectLst/>
                <a:latin typeface="Arial" panose="020B0604020202020204" pitchFamily="34" charset="0"/>
              </a:rPr>
              <a:t>(Internet Service Provider</a:t>
            </a:r>
            <a:r>
              <a:rPr lang="zh-CN" altLang="en-US" b="0" i="0" dirty="0">
                <a:solidFill>
                  <a:srgbClr val="333333"/>
                </a:solidFill>
                <a:effectLst/>
                <a:latin typeface="Arial" panose="020B0604020202020204" pitchFamily="34" charset="0"/>
              </a:rPr>
              <a:t>，简称</a:t>
            </a:r>
            <a:r>
              <a:rPr lang="en-US" altLang="zh-CN" b="0" i="0" dirty="0">
                <a:solidFill>
                  <a:srgbClr val="F73131"/>
                </a:solidFill>
                <a:effectLst/>
                <a:latin typeface="Arial" panose="020B0604020202020204" pitchFamily="34" charset="0"/>
              </a:rPr>
              <a:t>ISP</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，互联网服务提供商</a:t>
            </a:r>
            <a:endParaRPr lang="en-US" altLang="zh-CN" dirty="0"/>
          </a:p>
          <a:p>
            <a:endParaRPr lang="en-US" altLang="zh-CN" dirty="0"/>
          </a:p>
          <a:p>
            <a:r>
              <a:rPr lang="zh-CN" altLang="en-US" dirty="0"/>
              <a:t>互联⽹交换中⼼Internet eXchange Point（IXP）</a:t>
            </a:r>
          </a:p>
          <a:p>
            <a:r>
              <a:rPr lang="zh-CN" altLang="en-US" dirty="0"/>
              <a:t>不同电信运营商之间为连通各⾃⽹络⽽建⽴的集中交换平台，互联⽹交换中⼼在国外简称IX或IXP：</a:t>
            </a:r>
          </a:p>
          <a:p>
            <a:r>
              <a:rPr lang="zh-CN" altLang="en-US" dirty="0"/>
              <a:t>• 互联⽹接⼊产业越发达的区域，IXP的作⽤越重要，产业越发达。</a:t>
            </a:r>
          </a:p>
          <a:p>
            <a:r>
              <a:rPr lang="zh-CN" altLang="en-US" dirty="0"/>
              <a:t>• 国内有政府主导建⽴的北上⼴互联⽹交换中⼼，但因各种运⾏不够理想，国内知名的第三⽅IX有位于上海的We IX（驰联⽹络）、</a:t>
            </a:r>
          </a:p>
          <a:p>
            <a:r>
              <a:rPr lang="zh-CN" altLang="en-US" dirty="0"/>
              <a:t>位于北京的CNISP等， 以及在北京、上海、⼴州、天津、杭州均有接⼊点的CHN-IX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22263" y="311150"/>
            <a:ext cx="6365875" cy="3581400"/>
          </a:xfrm>
          <a:ln/>
        </p:spPr>
      </p:sp>
      <p:sp>
        <p:nvSpPr>
          <p:cNvPr id="43011" name="Rectangle 3"/>
          <p:cNvSpPr>
            <a:spLocks noGrp="1" noChangeArrowheads="1"/>
          </p:cNvSpPr>
          <p:nvPr>
            <p:ph type="body" idx="1"/>
          </p:nvPr>
        </p:nvSpPr>
        <p:spPr>
          <a:noFill/>
        </p:spPr>
        <p:txBody>
          <a:bodyPr/>
          <a:lstStyle/>
          <a:p>
            <a:pPr>
              <a:lnSpc>
                <a:spcPct val="90000"/>
              </a:lnSpc>
            </a:pPr>
            <a:r>
              <a:rPr lang="en-US" altLang="zh-CN" b="1"/>
              <a:t>Purpose:</a:t>
            </a:r>
            <a:r>
              <a:rPr lang="en-US" altLang="zh-CN"/>
              <a:t> This figure illustrates de-encapsulation.</a:t>
            </a:r>
          </a:p>
          <a:p>
            <a:pPr>
              <a:lnSpc>
                <a:spcPct val="90000"/>
              </a:lnSpc>
            </a:pPr>
            <a:r>
              <a:rPr lang="en-US" altLang="zh-CN" b="1"/>
              <a:t>Emphasize: </a:t>
            </a:r>
            <a:r>
              <a:rPr lang="en-US" altLang="zh-CN"/>
              <a:t>At the destination, the headers at each layer are stripped off as the data moves back up the stack. </a:t>
            </a:r>
          </a:p>
          <a:p>
            <a:endParaRPr lang="zh-CN" altLang="en-US"/>
          </a:p>
        </p:txBody>
      </p:sp>
    </p:spTree>
    <p:extLst>
      <p:ext uri="{BB962C8B-B14F-4D97-AF65-F5344CB8AC3E}">
        <p14:creationId xmlns:p14="http://schemas.microsoft.com/office/powerpoint/2010/main" val="278253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322263" y="311150"/>
            <a:ext cx="6365875" cy="3581400"/>
          </a:xfrm>
          <a:ln/>
        </p:spPr>
      </p:sp>
      <p:sp>
        <p:nvSpPr>
          <p:cNvPr id="45059" name="Rectangle 3"/>
          <p:cNvSpPr>
            <a:spLocks noGrp="1" noChangeArrowheads="1"/>
          </p:cNvSpPr>
          <p:nvPr>
            <p:ph type="body" idx="1"/>
          </p:nvPr>
        </p:nvSpPr>
        <p:spPr>
          <a:noFill/>
        </p:spPr>
        <p:txBody>
          <a:bodyPr/>
          <a:lstStyle/>
          <a:p>
            <a:pPr>
              <a:lnSpc>
                <a:spcPct val="90000"/>
              </a:lnSpc>
            </a:pPr>
            <a:r>
              <a:rPr lang="en-US" altLang="zh-CN" b="1"/>
              <a:t>Purpose:</a:t>
            </a:r>
            <a:r>
              <a:rPr lang="en-US" altLang="zh-CN"/>
              <a:t> This figure illustrates de-encapsulation.</a:t>
            </a:r>
          </a:p>
          <a:p>
            <a:pPr>
              <a:lnSpc>
                <a:spcPct val="90000"/>
              </a:lnSpc>
            </a:pPr>
            <a:r>
              <a:rPr lang="en-US" altLang="zh-CN" b="1"/>
              <a:t>Emphasize: </a:t>
            </a:r>
            <a:r>
              <a:rPr lang="en-US" altLang="zh-CN"/>
              <a:t>At the destination, the headers at each layer are stripped off as the data moves back up the stack. </a:t>
            </a:r>
          </a:p>
          <a:p>
            <a:endParaRPr lang="zh-CN" altLang="en-US"/>
          </a:p>
        </p:txBody>
      </p:sp>
    </p:spTree>
    <p:extLst>
      <p:ext uri="{BB962C8B-B14F-4D97-AF65-F5344CB8AC3E}">
        <p14:creationId xmlns:p14="http://schemas.microsoft.com/office/powerpoint/2010/main" val="36092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3" name="组合 2"/>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40715" y="1054735"/>
            <a:ext cx="10851515" cy="4983480"/>
          </a:xfrm>
        </p:spPr>
        <p:txBody>
          <a:bodyPr>
            <a:normAutofit/>
          </a:bodyPr>
          <a:lstStyle>
            <a:lvl1pPr marL="0" indent="0" algn="l">
              <a:buNone/>
              <a:defRPr sz="2400">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17"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1"/>
            <a:ext cx="10972800"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15"/>
          <p:cNvSpPr>
            <a:spLocks noGrp="1" noChangeArrowheads="1"/>
          </p:cNvSpPr>
          <p:nvPr>
            <p:ph type="dt" sz="half" idx="10"/>
          </p:nvPr>
        </p:nvSpPr>
        <p:spPr/>
        <p:txBody>
          <a:bodyPr/>
          <a:lstStyle>
            <a:lvl1pPr>
              <a:defRPr/>
            </a:lvl1pPr>
          </a:lstStyle>
          <a:p>
            <a:pPr>
              <a:defRPr/>
            </a:pPr>
            <a:endParaRPr lang="en-US" altLang="zh-CN" dirty="0"/>
          </a:p>
        </p:txBody>
      </p:sp>
      <p:sp>
        <p:nvSpPr>
          <p:cNvPr id="10" name="Rectangle 6"/>
          <p:cNvSpPr>
            <a:spLocks noGrp="1" noChangeArrowheads="1"/>
          </p:cNvSpPr>
          <p:nvPr>
            <p:ph type="sldNum" sz="quarter" idx="11"/>
          </p:nvPr>
        </p:nvSpPr>
        <p:spPr>
          <a:xfrm>
            <a:off x="9245600" y="6381751"/>
            <a:ext cx="2844800" cy="339725"/>
          </a:xfrm>
        </p:spPr>
        <p:txBody>
          <a:bodyPr/>
          <a:lstStyle>
            <a:lvl1pPr algn="ctr">
              <a:defRPr b="1"/>
            </a:lvl1pPr>
          </a:lstStyle>
          <a:p>
            <a:pPr>
              <a:defRPr/>
            </a:pPr>
            <a:fld id="{5B01984D-6F95-4A8B-A0A3-B9D5A3D1C360}" type="slidenum">
              <a:rPr lang="en-US" altLang="zh-CN"/>
              <a:t>‹#›</a:t>
            </a:fld>
            <a:endParaRPr lang="en-US" altLang="zh-CN" dirty="0"/>
          </a:p>
        </p:txBody>
      </p:sp>
      <p:sp>
        <p:nvSpPr>
          <p:cNvPr id="4"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8" name="组合 7"/>
          <p:cNvGrpSpPr/>
          <p:nvPr userDrawn="1"/>
        </p:nvGrpSpPr>
        <p:grpSpPr>
          <a:xfrm>
            <a:off x="447281" y="452159"/>
            <a:ext cx="498071" cy="396540"/>
            <a:chOff x="4025524" y="1796336"/>
            <a:chExt cx="527539" cy="560004"/>
          </a:xfrm>
          <a:solidFill>
            <a:srgbClr val="012060"/>
          </a:solidFill>
        </p:grpSpPr>
        <p:sp>
          <p:nvSpPr>
            <p:cNvPr id="11" name="矩形 10"/>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2" name="矩形 11"/>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3" name="灯片编号占位符 13"/>
          <p:cNvSpPr txBox="1"/>
          <p:nvPr userDrawn="1"/>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defPPr>
              <a:defRPr lang="en-US"/>
            </a:defPPr>
            <a:lvl1pPr marL="0" algn="ctr" defTabSz="457200" rtl="0" eaLnBrk="1" latinLnBrk="0" hangingPunct="1">
              <a:defRPr sz="1400" b="1" kern="1200">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fld id="{04FF2CFA-6414-4449-B5BC-BECD8D9BBAA6}" type="slidenum">
              <a:rPr lang="zh-CN" altLang="en-US" smtClean="0"/>
              <a:t>‹#›</a:t>
            </a:fld>
            <a:r>
              <a:rPr lang="en-US" altLang="zh-CN"/>
              <a:t>/8</a:t>
            </a:r>
            <a:endParaRPr lang="zh-CN" altLang="en-US" dirty="0"/>
          </a:p>
        </p:txBody>
      </p:sp>
      <p:sp>
        <p:nvSpPr>
          <p:cNvPr id="14" name="标题 16"/>
          <p:cNvSpPr>
            <a:spLocks noGrp="1"/>
          </p:cNvSpPr>
          <p:nvPr>
            <p:ph type="title" hasCustomPrompt="1"/>
          </p:nvPr>
        </p:nvSpPr>
        <p:spPr>
          <a:xfrm>
            <a:off x="1003861" y="258243"/>
            <a:ext cx="8377294" cy="540231"/>
          </a:xfrm>
        </p:spPr>
        <p:txBody>
          <a:bodyP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5" name="图片 1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6" name="矩形 15"/>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021D7E-B984-4407-B135-03580F9F9781}" type="datetimeFigureOut">
              <a:rPr lang="zh-CN" altLang="en-US" smtClean="0"/>
              <a:t>2023/5/21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C8DDF3-E9BD-452F-80C2-51A78FC36A54}" type="slidenum">
              <a:rPr lang="zh-CN" altLang="en-US" smtClean="0"/>
              <a:t>‹#›</a:t>
            </a:fld>
            <a:endParaRPr lang="zh-CN" altLang="en-US"/>
          </a:p>
        </p:txBody>
      </p:sp>
    </p:spTree>
  </p:cSld>
  <p:clrMapOvr>
    <a:masterClrMapping/>
  </p:clrMapOvr>
  <p:transition spd="slow" advClick="0" advTm="2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145" y="124904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6" name="直接连接符 37"/>
          <p:cNvSpPr>
            <a:spLocks noChangeShapeType="1"/>
          </p:cNvSpPr>
          <p:nvPr userDrawn="1"/>
        </p:nvSpPr>
        <p:spPr bwMode="auto">
          <a:xfrm flipV="1">
            <a:off x="1003860" y="890449"/>
            <a:ext cx="8377295" cy="0"/>
          </a:xfrm>
          <a:prstGeom prst="line">
            <a:avLst/>
          </a:prstGeom>
          <a:noFill/>
          <a:ln w="28575" cap="flat" cmpd="sng">
            <a:solidFill>
              <a:srgbClr val="012060"/>
            </a:solidFill>
            <a:bevel/>
          </a:ln>
          <a:extLst>
            <a:ext uri="{909E8E84-426E-40DD-AFC4-6F175D3DCCD1}">
              <a14:hiddenFill xmlns:a14="http://schemas.microsoft.com/office/drawing/2010/main">
                <a:noFill/>
              </a14:hiddenFill>
            </a:ext>
          </a:extLst>
        </p:spPr>
        <p:txBody>
          <a:bodyPr/>
          <a:lstStyle/>
          <a:p>
            <a:endParaRPr lang="zh-CN" altLang="en-US" sz="1350"/>
          </a:p>
        </p:txBody>
      </p:sp>
      <p:grpSp>
        <p:nvGrpSpPr>
          <p:cNvPr id="4" name="组合 3"/>
          <p:cNvGrpSpPr/>
          <p:nvPr userDrawn="1"/>
        </p:nvGrpSpPr>
        <p:grpSpPr>
          <a:xfrm>
            <a:off x="447281" y="452159"/>
            <a:ext cx="498071" cy="396540"/>
            <a:chOff x="4025524" y="1796336"/>
            <a:chExt cx="527539" cy="560004"/>
          </a:xfrm>
          <a:solidFill>
            <a:srgbClr val="012060"/>
          </a:solidFill>
        </p:grpSpPr>
        <p:sp>
          <p:nvSpPr>
            <p:cNvPr id="8" name="矩形 7"/>
            <p:cNvSpPr/>
            <p:nvPr userDrawn="1"/>
          </p:nvSpPr>
          <p:spPr>
            <a:xfrm>
              <a:off x="4201370" y="1796336"/>
              <a:ext cx="351693" cy="373335"/>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sp>
          <p:nvSpPr>
            <p:cNvPr id="10" name="矩形 9"/>
            <p:cNvSpPr/>
            <p:nvPr userDrawn="1"/>
          </p:nvSpPr>
          <p:spPr>
            <a:xfrm>
              <a:off x="4025524" y="1983004"/>
              <a:ext cx="351692" cy="373336"/>
            </a:xfrm>
            <a:prstGeom prst="rect">
              <a:avLst/>
            </a:prstGeom>
            <a:grp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800"/>
            </a:p>
          </p:txBody>
        </p:sp>
      </p:grpSp>
      <p:sp>
        <p:nvSpPr>
          <p:cNvPr id="14" name="灯片编号占位符 13"/>
          <p:cNvSpPr>
            <a:spLocks noGrp="1"/>
          </p:cNvSpPr>
          <p:nvPr>
            <p:ph type="sldNum" sz="quarter" idx="12"/>
          </p:nvPr>
        </p:nvSpPr>
        <p:spPr>
          <a:xfrm>
            <a:off x="0" y="6553200"/>
            <a:ext cx="779328" cy="304800"/>
          </a:xfrm>
          <a:prstGeom prst="rect">
            <a:avLst/>
          </a:prstGeom>
          <a:solidFill>
            <a:srgbClr val="012060"/>
          </a:solidFill>
          <a:ln>
            <a:solidFill>
              <a:srgbClr val="012060"/>
            </a:solidFill>
          </a:ln>
        </p:spPr>
        <p:style>
          <a:lnRef idx="0">
            <a:scrgbClr r="0" g="0" b="0"/>
          </a:lnRef>
          <a:fillRef idx="0">
            <a:scrgbClr r="0" g="0" b="0"/>
          </a:fillRef>
          <a:effectRef idx="0">
            <a:scrgbClr r="0" g="0" b="0"/>
          </a:effectRef>
          <a:fontRef idx="minor">
            <a:schemeClr val="lt1"/>
          </a:fontRef>
        </p:style>
        <p:txBody>
          <a:bodyPr/>
          <a:lstStyle>
            <a:lvl1pPr algn="ctr">
              <a:defRPr sz="1400" b="1">
                <a:solidFill>
                  <a:schemeClr val="bg1"/>
                </a:solidFill>
                <a:latin typeface="黑体" panose="02010609060101010101" pitchFamily="49" charset="-122"/>
                <a:ea typeface="黑体" panose="02010609060101010101" pitchFamily="49" charset="-122"/>
                <a:cs typeface="Times New Roman" panose="02020603050405020304" pitchFamily="18" charset="0"/>
              </a:defRPr>
            </a:lvl1pPr>
          </a:lstStyle>
          <a:p>
            <a:fld id="{04FF2CFA-6414-4449-B5BC-BECD8D9BBAA6}" type="slidenum">
              <a:rPr lang="zh-CN" altLang="en-US" smtClean="0"/>
              <a:t>‹#›</a:t>
            </a:fld>
            <a:r>
              <a:rPr lang="en-US" altLang="zh-CN" dirty="0"/>
              <a:t>/8</a:t>
            </a:r>
            <a:endParaRPr lang="zh-CN" altLang="en-US" dirty="0"/>
          </a:p>
        </p:txBody>
      </p:sp>
      <p:sp>
        <p:nvSpPr>
          <p:cNvPr id="17" name="标题 16"/>
          <p:cNvSpPr>
            <a:spLocks noGrp="1"/>
          </p:cNvSpPr>
          <p:nvPr userDrawn="1"/>
        </p:nvSpPr>
        <p:spPr>
          <a:xfrm>
            <a:off x="1003861" y="349683"/>
            <a:ext cx="8377294" cy="540231"/>
          </a:xfrm>
          <a:prstGeom prst="rect">
            <a:avLst/>
          </a:prstGeom>
        </p:spPr>
        <p:txBody>
          <a:bodyPr vert="horz" lIns="91440" tIns="45720" rIns="91440" bIns="45720" rtlCol="0" anchor="ctr">
            <a:noAutofit/>
          </a:bodyPr>
          <a:lstStyle>
            <a:lvl1pPr>
              <a:lnSpc>
                <a:spcPct val="100000"/>
              </a:lnSpc>
              <a:defRPr sz="3600" b="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endParaRPr lang="zh-CN" altLang="en-US" dirty="0"/>
          </a:p>
        </p:txBody>
      </p:sp>
      <p:pic>
        <p:nvPicPr>
          <p:cNvPr id="18" name="图片 17"/>
          <p:cNvPicPr>
            <a:picLocks noChangeAspect="1"/>
          </p:cNvPicPr>
          <p:nvPr userDrawn="1"/>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179" y="89493"/>
            <a:ext cx="730514" cy="725332"/>
          </a:xfrm>
          <a:prstGeom prst="rect">
            <a:avLst/>
          </a:prstGeom>
        </p:spPr>
      </p:pic>
      <p:sp>
        <p:nvSpPr>
          <p:cNvPr id="19" name="矩形 18"/>
          <p:cNvSpPr/>
          <p:nvPr userDrawn="1"/>
        </p:nvSpPr>
        <p:spPr>
          <a:xfrm>
            <a:off x="10215942" y="160611"/>
            <a:ext cx="1976058" cy="553998"/>
          </a:xfrm>
          <a:prstGeom prst="rect">
            <a:avLst/>
          </a:prstGeom>
        </p:spPr>
        <p:txBody>
          <a:bodyPr wrap="square">
            <a:spAutoFit/>
          </a:bodyPr>
          <a:lstStyle/>
          <a:p>
            <a:pPr algn="ctr"/>
            <a:r>
              <a:rPr lang="zh-CN" altLang="en-US" sz="16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网络空间安全学院</a:t>
            </a:r>
          </a:p>
          <a:p>
            <a:pPr algn="ctr"/>
            <a:r>
              <a:rPr lang="zh-CN" altLang="en-US" sz="1300" dirty="0">
                <a:solidFill>
                  <a:srgbClr val="2C55A0"/>
                </a:solidFill>
                <a:latin typeface="Times New Roman" panose="02020603050405020304" pitchFamily="18" charset="0"/>
                <a:ea typeface="华文新魏" panose="02010800040101010101" pitchFamily="2" charset="-122"/>
                <a:cs typeface="Times New Roman" panose="02020603050405020304" pitchFamily="18" charset="0"/>
              </a:rPr>
              <a:t>School of Cybersecurity</a:t>
            </a:r>
          </a:p>
        </p:txBody>
      </p:sp>
      <p:pic>
        <p:nvPicPr>
          <p:cNvPr id="21" name="图片 2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305363" y="6132668"/>
            <a:ext cx="781795" cy="725332"/>
          </a:xfrm>
          <a:prstGeom prst="rect">
            <a:avLst/>
          </a:prstGeom>
        </p:spPr>
      </p:pic>
      <p:pic>
        <p:nvPicPr>
          <p:cNvPr id="23" name="图片 2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061825" y="6257291"/>
            <a:ext cx="2130175" cy="60070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5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5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6.xml"/><Relationship Id="rId1" Type="http://schemas.openxmlformats.org/officeDocument/2006/relationships/tags" Target="../tags/tag15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5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6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1.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notesSlide" Target="../notesSlides/notesSlide2.xml"/><Relationship Id="rId4" Type="http://schemas.openxmlformats.org/officeDocument/2006/relationships/tags" Target="../tags/tag7.xml"/><Relationship Id="rId9"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6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7.xml"/><Relationship Id="rId1" Type="http://schemas.openxmlformats.org/officeDocument/2006/relationships/tags" Target="../tags/tag1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tags" Target="../tags/tag1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69.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70.xml"/><Relationship Id="rId5" Type="http://schemas.openxmlformats.org/officeDocument/2006/relationships/image" Target="../media/image29.jpe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71.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3.xml"/><Relationship Id="rId1" Type="http://schemas.openxmlformats.org/officeDocument/2006/relationships/tags" Target="../tags/tag17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3.xml"/><Relationship Id="rId1" Type="http://schemas.openxmlformats.org/officeDocument/2006/relationships/tags" Target="../tags/tag17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34.png"/><Relationship Id="rId4" Type="http://schemas.openxmlformats.org/officeDocument/2006/relationships/image" Target="../media/image33.bin"/></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176.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5" Type="http://schemas.openxmlformats.org/officeDocument/2006/relationships/image" Target="../media/image36.jpeg"/><Relationship Id="rId4"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tags" Target="../tags/tag1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8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slideLayout" Target="../slideLayouts/slideLayout6.xml"/><Relationship Id="rId4" Type="http://schemas.openxmlformats.org/officeDocument/2006/relationships/tags" Target="../tags/tag22.xml"/></Relationships>
</file>

<file path=ppt/slides/_rels/slide9.xml.rels><?xml version="1.0" encoding="UTF-8" standalone="yes"?>
<Relationships xmlns="http://schemas.openxmlformats.org/package/2006/relationships"><Relationship Id="rId26" Type="http://schemas.openxmlformats.org/officeDocument/2006/relationships/tags" Target="../tags/tag48.xml"/><Relationship Id="rId117" Type="http://schemas.openxmlformats.org/officeDocument/2006/relationships/tags" Target="../tags/tag139.xml"/><Relationship Id="rId21" Type="http://schemas.openxmlformats.org/officeDocument/2006/relationships/tags" Target="../tags/tag43.xml"/><Relationship Id="rId42" Type="http://schemas.openxmlformats.org/officeDocument/2006/relationships/tags" Target="../tags/tag64.xml"/><Relationship Id="rId47" Type="http://schemas.openxmlformats.org/officeDocument/2006/relationships/tags" Target="../tags/tag69.xml"/><Relationship Id="rId63" Type="http://schemas.openxmlformats.org/officeDocument/2006/relationships/tags" Target="../tags/tag85.xml"/><Relationship Id="rId68" Type="http://schemas.openxmlformats.org/officeDocument/2006/relationships/tags" Target="../tags/tag90.xml"/><Relationship Id="rId84" Type="http://schemas.openxmlformats.org/officeDocument/2006/relationships/tags" Target="../tags/tag106.xml"/><Relationship Id="rId89" Type="http://schemas.openxmlformats.org/officeDocument/2006/relationships/tags" Target="../tags/tag111.xml"/><Relationship Id="rId112" Type="http://schemas.openxmlformats.org/officeDocument/2006/relationships/tags" Target="../tags/tag134.xml"/><Relationship Id="rId133" Type="http://schemas.openxmlformats.org/officeDocument/2006/relationships/image" Target="../media/image10.wmf"/><Relationship Id="rId16" Type="http://schemas.openxmlformats.org/officeDocument/2006/relationships/tags" Target="../tags/tag38.xml"/><Relationship Id="rId107" Type="http://schemas.openxmlformats.org/officeDocument/2006/relationships/tags" Target="../tags/tag129.xml"/><Relationship Id="rId11" Type="http://schemas.openxmlformats.org/officeDocument/2006/relationships/tags" Target="../tags/tag33.xml"/><Relationship Id="rId32" Type="http://schemas.openxmlformats.org/officeDocument/2006/relationships/tags" Target="../tags/tag54.xml"/><Relationship Id="rId37" Type="http://schemas.openxmlformats.org/officeDocument/2006/relationships/tags" Target="../tags/tag59.xml"/><Relationship Id="rId53" Type="http://schemas.openxmlformats.org/officeDocument/2006/relationships/tags" Target="../tags/tag75.xml"/><Relationship Id="rId58" Type="http://schemas.openxmlformats.org/officeDocument/2006/relationships/tags" Target="../tags/tag80.xml"/><Relationship Id="rId74" Type="http://schemas.openxmlformats.org/officeDocument/2006/relationships/tags" Target="../tags/tag96.xml"/><Relationship Id="rId79" Type="http://schemas.openxmlformats.org/officeDocument/2006/relationships/tags" Target="../tags/tag101.xml"/><Relationship Id="rId102" Type="http://schemas.openxmlformats.org/officeDocument/2006/relationships/tags" Target="../tags/tag124.xml"/><Relationship Id="rId123" Type="http://schemas.openxmlformats.org/officeDocument/2006/relationships/tags" Target="../tags/tag145.xml"/><Relationship Id="rId128" Type="http://schemas.openxmlformats.org/officeDocument/2006/relationships/tags" Target="../tags/tag150.xml"/><Relationship Id="rId5" Type="http://schemas.openxmlformats.org/officeDocument/2006/relationships/tags" Target="../tags/tag27.xml"/><Relationship Id="rId90" Type="http://schemas.openxmlformats.org/officeDocument/2006/relationships/tags" Target="../tags/tag112.xml"/><Relationship Id="rId95" Type="http://schemas.openxmlformats.org/officeDocument/2006/relationships/tags" Target="../tags/tag117.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tags" Target="../tags/tag65.xml"/><Relationship Id="rId48" Type="http://schemas.openxmlformats.org/officeDocument/2006/relationships/tags" Target="../tags/tag70.xml"/><Relationship Id="rId56" Type="http://schemas.openxmlformats.org/officeDocument/2006/relationships/tags" Target="../tags/tag78.xml"/><Relationship Id="rId64" Type="http://schemas.openxmlformats.org/officeDocument/2006/relationships/tags" Target="../tags/tag86.xml"/><Relationship Id="rId69" Type="http://schemas.openxmlformats.org/officeDocument/2006/relationships/tags" Target="../tags/tag91.xml"/><Relationship Id="rId77" Type="http://schemas.openxmlformats.org/officeDocument/2006/relationships/tags" Target="../tags/tag99.xml"/><Relationship Id="rId100" Type="http://schemas.openxmlformats.org/officeDocument/2006/relationships/tags" Target="../tags/tag122.xml"/><Relationship Id="rId105" Type="http://schemas.openxmlformats.org/officeDocument/2006/relationships/tags" Target="../tags/tag127.xml"/><Relationship Id="rId113" Type="http://schemas.openxmlformats.org/officeDocument/2006/relationships/tags" Target="../tags/tag135.xml"/><Relationship Id="rId118" Type="http://schemas.openxmlformats.org/officeDocument/2006/relationships/tags" Target="../tags/tag140.xml"/><Relationship Id="rId126" Type="http://schemas.openxmlformats.org/officeDocument/2006/relationships/tags" Target="../tags/tag148.xml"/><Relationship Id="rId8" Type="http://schemas.openxmlformats.org/officeDocument/2006/relationships/tags" Target="../tags/tag30.xml"/><Relationship Id="rId51" Type="http://schemas.openxmlformats.org/officeDocument/2006/relationships/tags" Target="../tags/tag73.xml"/><Relationship Id="rId72" Type="http://schemas.openxmlformats.org/officeDocument/2006/relationships/tags" Target="../tags/tag94.xml"/><Relationship Id="rId80" Type="http://schemas.openxmlformats.org/officeDocument/2006/relationships/tags" Target="../tags/tag102.xml"/><Relationship Id="rId85" Type="http://schemas.openxmlformats.org/officeDocument/2006/relationships/tags" Target="../tags/tag107.xml"/><Relationship Id="rId93" Type="http://schemas.openxmlformats.org/officeDocument/2006/relationships/tags" Target="../tags/tag115.xml"/><Relationship Id="rId98" Type="http://schemas.openxmlformats.org/officeDocument/2006/relationships/tags" Target="../tags/tag120.xml"/><Relationship Id="rId121" Type="http://schemas.openxmlformats.org/officeDocument/2006/relationships/tags" Target="../tags/tag143.xml"/><Relationship Id="rId3" Type="http://schemas.openxmlformats.org/officeDocument/2006/relationships/tags" Target="../tags/tag25.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tags" Target="../tags/tag60.xml"/><Relationship Id="rId46" Type="http://schemas.openxmlformats.org/officeDocument/2006/relationships/tags" Target="../tags/tag68.xml"/><Relationship Id="rId59" Type="http://schemas.openxmlformats.org/officeDocument/2006/relationships/tags" Target="../tags/tag81.xml"/><Relationship Id="rId67" Type="http://schemas.openxmlformats.org/officeDocument/2006/relationships/tags" Target="../tags/tag89.xml"/><Relationship Id="rId103" Type="http://schemas.openxmlformats.org/officeDocument/2006/relationships/tags" Target="../tags/tag125.xml"/><Relationship Id="rId108" Type="http://schemas.openxmlformats.org/officeDocument/2006/relationships/tags" Target="../tags/tag130.xml"/><Relationship Id="rId116" Type="http://schemas.openxmlformats.org/officeDocument/2006/relationships/tags" Target="../tags/tag138.xml"/><Relationship Id="rId124" Type="http://schemas.openxmlformats.org/officeDocument/2006/relationships/tags" Target="../tags/tag146.xml"/><Relationship Id="rId129" Type="http://schemas.openxmlformats.org/officeDocument/2006/relationships/tags" Target="../tags/tag151.xml"/><Relationship Id="rId20" Type="http://schemas.openxmlformats.org/officeDocument/2006/relationships/tags" Target="../tags/tag42.xml"/><Relationship Id="rId41" Type="http://schemas.openxmlformats.org/officeDocument/2006/relationships/tags" Target="../tags/tag63.xml"/><Relationship Id="rId54" Type="http://schemas.openxmlformats.org/officeDocument/2006/relationships/tags" Target="../tags/tag76.xml"/><Relationship Id="rId62" Type="http://schemas.openxmlformats.org/officeDocument/2006/relationships/tags" Target="../tags/tag84.xml"/><Relationship Id="rId70" Type="http://schemas.openxmlformats.org/officeDocument/2006/relationships/tags" Target="../tags/tag92.xml"/><Relationship Id="rId75" Type="http://schemas.openxmlformats.org/officeDocument/2006/relationships/tags" Target="../tags/tag97.xml"/><Relationship Id="rId83" Type="http://schemas.openxmlformats.org/officeDocument/2006/relationships/tags" Target="../tags/tag105.xml"/><Relationship Id="rId88" Type="http://schemas.openxmlformats.org/officeDocument/2006/relationships/tags" Target="../tags/tag110.xml"/><Relationship Id="rId91" Type="http://schemas.openxmlformats.org/officeDocument/2006/relationships/tags" Target="../tags/tag113.xml"/><Relationship Id="rId96" Type="http://schemas.openxmlformats.org/officeDocument/2006/relationships/tags" Target="../tags/tag118.xml"/><Relationship Id="rId111" Type="http://schemas.openxmlformats.org/officeDocument/2006/relationships/tags" Target="../tags/tag133.xml"/><Relationship Id="rId132" Type="http://schemas.openxmlformats.org/officeDocument/2006/relationships/image" Target="../media/image9.wmf"/><Relationship Id="rId1" Type="http://schemas.openxmlformats.org/officeDocument/2006/relationships/tags" Target="../tags/tag23.xml"/><Relationship Id="rId6" Type="http://schemas.openxmlformats.org/officeDocument/2006/relationships/tags" Target="../tags/tag28.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49" Type="http://schemas.openxmlformats.org/officeDocument/2006/relationships/tags" Target="../tags/tag71.xml"/><Relationship Id="rId57" Type="http://schemas.openxmlformats.org/officeDocument/2006/relationships/tags" Target="../tags/tag79.xml"/><Relationship Id="rId106" Type="http://schemas.openxmlformats.org/officeDocument/2006/relationships/tags" Target="../tags/tag128.xml"/><Relationship Id="rId114" Type="http://schemas.openxmlformats.org/officeDocument/2006/relationships/tags" Target="../tags/tag136.xml"/><Relationship Id="rId119" Type="http://schemas.openxmlformats.org/officeDocument/2006/relationships/tags" Target="../tags/tag141.xml"/><Relationship Id="rId127" Type="http://schemas.openxmlformats.org/officeDocument/2006/relationships/tags" Target="../tags/tag149.xml"/><Relationship Id="rId10" Type="http://schemas.openxmlformats.org/officeDocument/2006/relationships/tags" Target="../tags/tag32.xml"/><Relationship Id="rId31" Type="http://schemas.openxmlformats.org/officeDocument/2006/relationships/tags" Target="../tags/tag53.xml"/><Relationship Id="rId44" Type="http://schemas.openxmlformats.org/officeDocument/2006/relationships/tags" Target="../tags/tag66.xml"/><Relationship Id="rId52" Type="http://schemas.openxmlformats.org/officeDocument/2006/relationships/tags" Target="../tags/tag74.xml"/><Relationship Id="rId60" Type="http://schemas.openxmlformats.org/officeDocument/2006/relationships/tags" Target="../tags/tag82.xml"/><Relationship Id="rId65" Type="http://schemas.openxmlformats.org/officeDocument/2006/relationships/tags" Target="../tags/tag87.xml"/><Relationship Id="rId73" Type="http://schemas.openxmlformats.org/officeDocument/2006/relationships/tags" Target="../tags/tag95.xml"/><Relationship Id="rId78" Type="http://schemas.openxmlformats.org/officeDocument/2006/relationships/tags" Target="../tags/tag100.xml"/><Relationship Id="rId81" Type="http://schemas.openxmlformats.org/officeDocument/2006/relationships/tags" Target="../tags/tag103.xml"/><Relationship Id="rId86" Type="http://schemas.openxmlformats.org/officeDocument/2006/relationships/tags" Target="../tags/tag108.xml"/><Relationship Id="rId94" Type="http://schemas.openxmlformats.org/officeDocument/2006/relationships/tags" Target="../tags/tag116.xml"/><Relationship Id="rId99" Type="http://schemas.openxmlformats.org/officeDocument/2006/relationships/tags" Target="../tags/tag121.xml"/><Relationship Id="rId101" Type="http://schemas.openxmlformats.org/officeDocument/2006/relationships/tags" Target="../tags/tag123.xml"/><Relationship Id="rId122" Type="http://schemas.openxmlformats.org/officeDocument/2006/relationships/tags" Target="../tags/tag144.xml"/><Relationship Id="rId130" Type="http://schemas.openxmlformats.org/officeDocument/2006/relationships/slideLayout" Target="../slideLayouts/slideLayout6.xml"/><Relationship Id="rId4" Type="http://schemas.openxmlformats.org/officeDocument/2006/relationships/tags" Target="../tags/tag26.xml"/><Relationship Id="rId9" Type="http://schemas.openxmlformats.org/officeDocument/2006/relationships/tags" Target="../tags/tag31.xml"/><Relationship Id="rId13" Type="http://schemas.openxmlformats.org/officeDocument/2006/relationships/tags" Target="../tags/tag35.xml"/><Relationship Id="rId18" Type="http://schemas.openxmlformats.org/officeDocument/2006/relationships/tags" Target="../tags/tag40.xml"/><Relationship Id="rId39" Type="http://schemas.openxmlformats.org/officeDocument/2006/relationships/tags" Target="../tags/tag61.xml"/><Relationship Id="rId109" Type="http://schemas.openxmlformats.org/officeDocument/2006/relationships/tags" Target="../tags/tag131.xml"/><Relationship Id="rId34" Type="http://schemas.openxmlformats.org/officeDocument/2006/relationships/tags" Target="../tags/tag56.xml"/><Relationship Id="rId50" Type="http://schemas.openxmlformats.org/officeDocument/2006/relationships/tags" Target="../tags/tag72.xml"/><Relationship Id="rId55" Type="http://schemas.openxmlformats.org/officeDocument/2006/relationships/tags" Target="../tags/tag77.xml"/><Relationship Id="rId76" Type="http://schemas.openxmlformats.org/officeDocument/2006/relationships/tags" Target="../tags/tag98.xml"/><Relationship Id="rId97" Type="http://schemas.openxmlformats.org/officeDocument/2006/relationships/tags" Target="../tags/tag119.xml"/><Relationship Id="rId104" Type="http://schemas.openxmlformats.org/officeDocument/2006/relationships/tags" Target="../tags/tag126.xml"/><Relationship Id="rId120" Type="http://schemas.openxmlformats.org/officeDocument/2006/relationships/tags" Target="../tags/tag142.xml"/><Relationship Id="rId125" Type="http://schemas.openxmlformats.org/officeDocument/2006/relationships/tags" Target="../tags/tag147.xml"/><Relationship Id="rId7" Type="http://schemas.openxmlformats.org/officeDocument/2006/relationships/tags" Target="../tags/tag29.xml"/><Relationship Id="rId71" Type="http://schemas.openxmlformats.org/officeDocument/2006/relationships/tags" Target="../tags/tag93.xml"/><Relationship Id="rId92" Type="http://schemas.openxmlformats.org/officeDocument/2006/relationships/tags" Target="../tags/tag114.xml"/><Relationship Id="rId2" Type="http://schemas.openxmlformats.org/officeDocument/2006/relationships/tags" Target="../tags/tag24.xml"/><Relationship Id="rId29" Type="http://schemas.openxmlformats.org/officeDocument/2006/relationships/tags" Target="../tags/tag51.xml"/><Relationship Id="rId24" Type="http://schemas.openxmlformats.org/officeDocument/2006/relationships/tags" Target="../tags/tag46.xml"/><Relationship Id="rId40" Type="http://schemas.openxmlformats.org/officeDocument/2006/relationships/tags" Target="../tags/tag62.xml"/><Relationship Id="rId45" Type="http://schemas.openxmlformats.org/officeDocument/2006/relationships/tags" Target="../tags/tag67.xml"/><Relationship Id="rId66" Type="http://schemas.openxmlformats.org/officeDocument/2006/relationships/tags" Target="../tags/tag88.xml"/><Relationship Id="rId87" Type="http://schemas.openxmlformats.org/officeDocument/2006/relationships/tags" Target="../tags/tag109.xml"/><Relationship Id="rId110" Type="http://schemas.openxmlformats.org/officeDocument/2006/relationships/tags" Target="../tags/tag132.xml"/><Relationship Id="rId115" Type="http://schemas.openxmlformats.org/officeDocument/2006/relationships/tags" Target="../tags/tag137.xml"/><Relationship Id="rId131" Type="http://schemas.openxmlformats.org/officeDocument/2006/relationships/image" Target="../media/image5.wmf"/><Relationship Id="rId61" Type="http://schemas.openxmlformats.org/officeDocument/2006/relationships/tags" Target="../tags/tag83.xml"/><Relationship Id="rId82" Type="http://schemas.openxmlformats.org/officeDocument/2006/relationships/tags" Target="../tags/tag104.xml"/><Relationship Id="rId19"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a:t>
            </a:fld>
            <a:endParaRPr lang="zh-CN" altLang="en-US"/>
          </a:p>
        </p:txBody>
      </p:sp>
      <p:sp>
        <p:nvSpPr>
          <p:cNvPr id="7" name="标题 10"/>
          <p:cNvSpPr>
            <a:spLocks noGrp="1"/>
          </p:cNvSpPr>
          <p:nvPr>
            <p:ph type="title"/>
            <p:custDataLst>
              <p:tags r:id="rId1"/>
            </p:custDataLst>
          </p:nvPr>
        </p:nvSpPr>
        <p:spPr>
          <a:xfrm>
            <a:off x="1399216" y="2705889"/>
            <a:ext cx="9516099" cy="540231"/>
          </a:xfrm>
        </p:spPr>
        <p:txBody>
          <a:bodyPr/>
          <a:lstStyle/>
          <a:p>
            <a:pPr algn="ctr">
              <a:lnSpc>
                <a:spcPct val="100000"/>
              </a:lnSpc>
              <a:buClrTx/>
              <a:buSzTx/>
              <a:buFontTx/>
            </a:pPr>
            <a:r>
              <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第</a:t>
            </a:r>
            <a:r>
              <a:rPr lang="zh-CN" altLang="en-US" sz="40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三</a:t>
            </a:r>
            <a:r>
              <a:rPr lang="zh-CN" altLang="en-US" sz="4000" b="1">
                <a:solidFill>
                  <a:srgbClr val="C00000"/>
                </a:solidFill>
                <a:effectLst/>
                <a:latin typeface="楷体" panose="02010609060101010101" pitchFamily="49" charset="-122"/>
                <a:ea typeface="楷体" panose="02010609060101010101" pitchFamily="49" charset="-122"/>
                <a:cs typeface="Times New Roman" panose="02020603050405020304" pitchFamily="18" charset="0"/>
              </a:rPr>
              <a:t>讲 网络安全与物理安全</a:t>
            </a:r>
            <a:endParaRPr lang="zh-CN" altLang="en-US" sz="4000" b="1" dirty="0">
              <a:solidFill>
                <a:srgbClr val="C00000"/>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2" name="标题 10">
            <a:extLst>
              <a:ext uri="{FF2B5EF4-FFF2-40B4-BE49-F238E27FC236}">
                <a16:creationId xmlns:a16="http://schemas.microsoft.com/office/drawing/2014/main" id="{3371E1D6-B380-F155-50E6-881F0828093A}"/>
              </a:ext>
            </a:extLst>
          </p:cNvPr>
          <p:cNvSpPr txBox="1">
            <a:spLocks/>
          </p:cNvSpPr>
          <p:nvPr>
            <p:custDataLst>
              <p:tags r:id="rId2"/>
            </p:custDataLst>
          </p:nvPr>
        </p:nvSpPr>
        <p:spPr>
          <a:xfrm>
            <a:off x="2034587" y="3971476"/>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400" b="1" dirty="0">
                <a:latin typeface="仿宋" panose="02010609060101010101" pitchFamily="49" charset="-122"/>
                <a:ea typeface="仿宋" panose="02010609060101010101" pitchFamily="49" charset="-122"/>
                <a:cs typeface="Times New Roman" panose="02020603050405020304" pitchFamily="18" charset="0"/>
              </a:rPr>
              <a:t>综合版</a:t>
            </a:r>
          </a:p>
        </p:txBody>
      </p:sp>
    </p:spTree>
    <p:extLst>
      <p:ext uri="{BB962C8B-B14F-4D97-AF65-F5344CB8AC3E}">
        <p14:creationId xmlns:p14="http://schemas.microsoft.com/office/powerpoint/2010/main" val="1470671421"/>
      </p:ext>
    </p:extLst>
  </p:cSld>
  <p:clrMapOvr>
    <a:masterClrMapping/>
  </p:clrMapOvr>
  <p:transition spd="slow" advClick="0" advTm="2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37870" y="1411605"/>
            <a:ext cx="4356735" cy="4034155"/>
          </a:xfrm>
        </p:spPr>
        <p:txBody>
          <a:bodyPr/>
          <a:lstStyle/>
          <a:p>
            <a:r>
              <a:rPr lang="en-US" altLang="zh-CN" b="1">
                <a:solidFill>
                  <a:srgbClr val="C00000"/>
                </a:solidFill>
                <a:latin typeface="楷体" panose="02010609060101010101" pitchFamily="49" charset="-122"/>
                <a:ea typeface="楷体" panose="02010609060101010101" pitchFamily="49" charset="-122"/>
                <a:cs typeface="楷体" panose="02010609060101010101" pitchFamily="49" charset="-122"/>
              </a:rPr>
              <a:t>1.</a:t>
            </a:r>
            <a:r>
              <a:rPr lang="zh-CN" altLang="en-US" b="1">
                <a:solidFill>
                  <a:srgbClr val="C00000"/>
                </a:solidFill>
                <a:latin typeface="楷体" panose="02010609060101010101" pitchFamily="49" charset="-122"/>
                <a:ea typeface="楷体" panose="02010609060101010101" pitchFamily="49" charset="-122"/>
                <a:cs typeface="楷体" panose="02010609060101010101" pitchFamily="49" charset="-122"/>
              </a:rPr>
              <a:t>互联网边缘部分：</a:t>
            </a:r>
          </a:p>
          <a:p>
            <a:r>
              <a:rPr lang="zh-CN" altLang="en-US">
                <a:latin typeface="楷体" panose="02010609060101010101" pitchFamily="49" charset="-122"/>
                <a:ea typeface="楷体" panose="02010609060101010101" pitchFamily="49" charset="-122"/>
                <a:cs typeface="楷体" panose="02010609060101010101" pitchFamily="49" charset="-122"/>
              </a:rPr>
              <a:t>连接在互联网上的所有的主机，又称为端系统 (end system)：</a:t>
            </a:r>
          </a:p>
          <a:p>
            <a:r>
              <a:rPr lang="zh-CN" altLang="en-US">
                <a:latin typeface="楷体" panose="02010609060101010101" pitchFamily="49" charset="-122"/>
                <a:ea typeface="楷体" panose="02010609060101010101" pitchFamily="49" charset="-122"/>
                <a:cs typeface="楷体" panose="02010609060101010101" pitchFamily="49" charset="-122"/>
              </a:rPr>
              <a:t>• 小的端系统：个⼈电脑、智能手机、网络摄像头等。</a:t>
            </a:r>
          </a:p>
          <a:p>
            <a:r>
              <a:rPr lang="zh-CN" altLang="en-US">
                <a:latin typeface="楷体" panose="02010609060101010101" pitchFamily="49" charset="-122"/>
                <a:ea typeface="楷体" panose="02010609060101010101" pitchFamily="49" charset="-122"/>
                <a:cs typeface="楷体" panose="02010609060101010101" pitchFamily="49" charset="-122"/>
              </a:rPr>
              <a:t>• 大的端系统：大型计算机：</a:t>
            </a:r>
          </a:p>
          <a:p>
            <a:r>
              <a:rPr lang="zh-CN" altLang="en-US">
                <a:latin typeface="楷体" panose="02010609060101010101" pitchFamily="49" charset="-122"/>
                <a:ea typeface="楷体" panose="02010609060101010101" pitchFamily="49" charset="-122"/>
                <a:cs typeface="楷体" panose="02010609060101010101" pitchFamily="49" charset="-122"/>
              </a:rPr>
              <a:t>• 个⼈、单位或某个</a:t>
            </a:r>
            <a:r>
              <a:rPr lang="en-US" altLang="zh-CN">
                <a:latin typeface="楷体" panose="02010609060101010101" pitchFamily="49" charset="-122"/>
                <a:ea typeface="楷体" panose="02010609060101010101" pitchFamily="49" charset="-122"/>
                <a:cs typeface="楷体" panose="02010609060101010101" pitchFamily="49" charset="-122"/>
              </a:rPr>
              <a:t>ISP</a:t>
            </a:r>
            <a:endParaRPr lang="zh-CN" altLang="en-US">
              <a:latin typeface="楷体" panose="02010609060101010101" pitchFamily="49" charset="-122"/>
              <a:ea typeface="楷体" panose="02010609060101010101" pitchFamily="49" charset="-122"/>
              <a:cs typeface="楷体" panose="02010609060101010101" pitchFamily="49" charset="-122"/>
            </a:endParaRPr>
          </a:p>
          <a:p>
            <a:r>
              <a:rPr lang="en-US" altLang="zh-CN" b="1">
                <a:solidFill>
                  <a:srgbClr val="C00000"/>
                </a:solidFill>
                <a:latin typeface="楷体" panose="02010609060101010101" pitchFamily="49" charset="-122"/>
                <a:ea typeface="楷体" panose="02010609060101010101" pitchFamily="49" charset="-122"/>
                <a:cs typeface="楷体" panose="02010609060101010101" pitchFamily="49" charset="-122"/>
              </a:rPr>
              <a:t>2.互联</a:t>
            </a:r>
            <a:r>
              <a:rPr lang="zh-CN" altLang="en-US" b="1">
                <a:solidFill>
                  <a:srgbClr val="C00000"/>
                </a:solidFill>
                <a:latin typeface="楷体" panose="02010609060101010101" pitchFamily="49" charset="-122"/>
                <a:ea typeface="楷体" panose="02010609060101010101" pitchFamily="49" charset="-122"/>
                <a:cs typeface="楷体" panose="02010609060101010101" pitchFamily="49" charset="-122"/>
              </a:rPr>
              <a:t>网</a:t>
            </a:r>
            <a:r>
              <a:rPr lang="en-US" altLang="zh-CN" b="1">
                <a:solidFill>
                  <a:srgbClr val="C00000"/>
                </a:solidFill>
                <a:latin typeface="楷体" panose="02010609060101010101" pitchFamily="49" charset="-122"/>
                <a:ea typeface="楷体" panose="02010609060101010101" pitchFamily="49" charset="-122"/>
                <a:cs typeface="楷体" panose="02010609060101010101" pitchFamily="49" charset="-122"/>
              </a:rPr>
              <a:t>的核</a:t>
            </a:r>
            <a:r>
              <a:rPr lang="zh-CN" altLang="en-US" b="1">
                <a:solidFill>
                  <a:srgbClr val="C00000"/>
                </a:solidFill>
                <a:latin typeface="楷体" panose="02010609060101010101" pitchFamily="49" charset="-122"/>
                <a:ea typeface="楷体" panose="02010609060101010101" pitchFamily="49" charset="-122"/>
                <a:cs typeface="楷体" panose="02010609060101010101" pitchFamily="49" charset="-122"/>
              </a:rPr>
              <a:t>心</a:t>
            </a:r>
            <a:r>
              <a:rPr lang="en-US" altLang="zh-CN" b="1">
                <a:solidFill>
                  <a:srgbClr val="C00000"/>
                </a:solidFill>
                <a:latin typeface="楷体" panose="02010609060101010101" pitchFamily="49" charset="-122"/>
                <a:ea typeface="楷体" panose="02010609060101010101" pitchFamily="49" charset="-122"/>
                <a:cs typeface="楷体" panose="02010609060101010101" pitchFamily="49" charset="-122"/>
              </a:rPr>
              <a:t>部分</a:t>
            </a:r>
          </a:p>
          <a:p>
            <a:r>
              <a:rPr lang="zh-CN" altLang="en-US">
                <a:latin typeface="楷体" panose="02010609060101010101" pitchFamily="49" charset="-122"/>
                <a:ea typeface="楷体" panose="02010609060101010101" pitchFamily="49" charset="-122"/>
                <a:cs typeface="楷体" panose="02010609060101010101" pitchFamily="49" charset="-122"/>
              </a:rPr>
              <a:t>各类网络、路由器等设备</a:t>
            </a:r>
          </a:p>
        </p:txBody>
      </p:sp>
      <p:sp>
        <p:nvSpPr>
          <p:cNvPr id="3" name="标题 2"/>
          <p:cNvSpPr>
            <a:spLocks noGrp="1"/>
          </p:cNvSpPr>
          <p:nvPr>
            <p:ph type="title"/>
          </p:nvPr>
        </p:nvSpPr>
        <p:spPr/>
        <p:txBody>
          <a:bodyPr vert="horz" wrap="square" lIns="91440" tIns="45720" rIns="91440" bIns="45720" rtlCol="0" anchor="t" anchorCtr="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因特网的组成</a:t>
            </a:r>
          </a:p>
        </p:txBody>
      </p:sp>
      <p:pic>
        <p:nvPicPr>
          <p:cNvPr id="4" name="图片 3"/>
          <p:cNvPicPr>
            <a:picLocks noChangeAspect="1"/>
          </p:cNvPicPr>
          <p:nvPr>
            <p:custDataLst>
              <p:tags r:id="rId1"/>
            </p:custDataLst>
          </p:nvPr>
        </p:nvPicPr>
        <p:blipFill>
          <a:blip r:embed="rId3"/>
          <a:stretch>
            <a:fillRect/>
          </a:stretch>
        </p:blipFill>
        <p:spPr>
          <a:xfrm>
            <a:off x="4959985" y="1265555"/>
            <a:ext cx="7232015" cy="4328795"/>
          </a:xfrm>
          <a:prstGeom prst="rect">
            <a:avLst/>
          </a:prstGeom>
        </p:spPr>
      </p:pic>
      <p:sp>
        <p:nvSpPr>
          <p:cNvPr id="5" name="灯片编号占位符 4">
            <a:extLst>
              <a:ext uri="{FF2B5EF4-FFF2-40B4-BE49-F238E27FC236}">
                <a16:creationId xmlns:a16="http://schemas.microsoft.com/office/drawing/2014/main" id="{1B9F4C6C-DCD8-F25F-7263-F2B4485367C1}"/>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因特网的相关基本概念</a:t>
            </a:r>
            <a:endParaRPr lang="zh-CN" altLang="en-US"/>
          </a:p>
        </p:txBody>
      </p:sp>
      <p:sp>
        <p:nvSpPr>
          <p:cNvPr id="4" name="文本框 3"/>
          <p:cNvSpPr txBox="1"/>
          <p:nvPr/>
        </p:nvSpPr>
        <p:spPr>
          <a:xfrm>
            <a:off x="779145" y="1126490"/>
            <a:ext cx="10913745" cy="4991100"/>
          </a:xfrm>
          <a:prstGeom prst="rect">
            <a:avLst/>
          </a:prstGeom>
          <a:noFill/>
        </p:spPr>
        <p:txBody>
          <a:bodyPr wrap="square" rtlCol="0" anchor="t">
            <a:noAutofit/>
          </a:bodyPr>
          <a:lstStyle/>
          <a:p>
            <a:pPr marL="386080" marR="0" indent="-189230" algn="l" defTabSz="914400" rtl="0" eaLnBrk="1" latinLnBrk="0" hangingPunct="1">
              <a:lnSpc>
                <a:spcPct val="150000"/>
              </a:lnSpc>
              <a:spcBef>
                <a:spcPts val="100"/>
              </a:spcBef>
              <a:spcAft>
                <a:spcPct val="0"/>
              </a:spcAft>
              <a:buClrTx/>
              <a:buSzTx/>
              <a:buFontTx/>
              <a:buChar char="•"/>
            </a:pP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起源于美国的因特网现已发展成为世界上最大的国际性计算机互联网。 </a:t>
            </a:r>
            <a:endParaRPr kumimoji="0" lang="zh-CN" altLang="en-US" sz="2800" b="1" i="0" u="none" strike="noStrike" kern="0" cap="none" spc="0" normalizeH="0" baseline="0" noProof="1">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6080" marR="0" indent="-189230" algn="l" defTabSz="914400" rtl="0" eaLnBrk="1" latinLnBrk="0" hangingPunct="1">
              <a:lnSpc>
                <a:spcPct val="150000"/>
              </a:lnSpc>
              <a:spcBef>
                <a:spcPts val="100"/>
              </a:spcBef>
              <a:spcAft>
                <a:spcPct val="0"/>
              </a:spcAft>
              <a:buClrTx/>
              <a:buSzTx/>
              <a:buFontTx/>
              <a:buChar char="•"/>
            </a:pPr>
            <a:r>
              <a:rPr lang="en-US" altLang="zh-CN" sz="28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internet</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和 </a:t>
            </a:r>
            <a:r>
              <a:rPr lang="en-US" altLang="zh-CN" sz="2800" b="1" kern="0" dirty="0">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Internet</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的区别（以 </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 </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开始的 </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internet</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（互联网或互连网）是一个通用名词，它泛指由多个计算机网络互连而成的网络。以</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开始的 </a:t>
            </a:r>
            <a:r>
              <a:rPr lang="en-US" altLang="zh-CN"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Internet</a:t>
            </a:r>
            <a:r>
              <a:rPr lang="zh-CN" altLang="en-US" sz="28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（因特网）则是一个专用名词，它指当前全球最大的、开放的、由众多网络相互连接而成的特定计算机网络）</a:t>
            </a:r>
          </a:p>
        </p:txBody>
      </p:sp>
      <p:sp>
        <p:nvSpPr>
          <p:cNvPr id="5" name="灯片编号占位符 4">
            <a:extLst>
              <a:ext uri="{FF2B5EF4-FFF2-40B4-BE49-F238E27FC236}">
                <a16:creationId xmlns:a16="http://schemas.microsoft.com/office/drawing/2014/main" id="{88EB27AE-A287-8524-2F23-BD63131540B7}"/>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p:cNvSpPr>
          <p:nvPr>
            <p:ph idx="1"/>
          </p:nvPr>
        </p:nvSpPr>
        <p:spPr>
          <a:xfrm>
            <a:off x="624205" y="960120"/>
            <a:ext cx="10958195" cy="2294255"/>
          </a:xfrm>
        </p:spPr>
        <p:txBody>
          <a:bodyPr vert="horz" wrap="square" lIns="91440" tIns="45720" rIns="91440" bIns="45720" rtlCol="0" anchor="t" anchorCtr="0">
            <a:normAutofit lnSpcReduction="10000"/>
          </a:bodyPr>
          <a:lstStyle/>
          <a:p>
            <a:pPr marL="539750" lvl="0" indent="-342900" algn="l" fontAlgn="auto">
              <a:lnSpc>
                <a:spcPct val="150000"/>
              </a:lnSpc>
              <a:spcBef>
                <a:spcPts val="100"/>
              </a:spcBef>
              <a:buClrTx/>
              <a:buSzTx/>
              <a:buFont typeface="Wingdings" panose="05000000000000000000" charset="0"/>
              <a:buChar char="Ø"/>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第一阶段是从单个网络 ARPANET 向互联网发展的过程。 1983 年 TCP/IP 协议成为 ARPANET 上的标准协议，人们把 1983 年作为因特网的诞生时间。</a:t>
            </a:r>
          </a:p>
          <a:p>
            <a:pPr marL="539750" lvl="0" indent="-342900" algn="l" fontAlgn="auto">
              <a:lnSpc>
                <a:spcPct val="150000"/>
              </a:lnSpc>
              <a:spcBef>
                <a:spcPts val="100"/>
              </a:spcBef>
              <a:buClrTx/>
              <a:buSzTx/>
              <a:buFont typeface="Wingdings" panose="05000000000000000000" charset="0"/>
              <a:buChar char="Ø"/>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第二阶段的特点是建成了三级结构的因特网。 三级计算机网络，分为主干网、地区网和校园网（或企业网）。</a:t>
            </a:r>
          </a:p>
          <a:p>
            <a:pPr marL="539750" lvl="0" indent="-342900" algn="l" fontAlgn="auto">
              <a:lnSpc>
                <a:spcPct val="150000"/>
              </a:lnSpc>
              <a:spcBef>
                <a:spcPts val="100"/>
              </a:spcBef>
              <a:buClrTx/>
              <a:buSzTx/>
              <a:buFont typeface="Wingdings" panose="05000000000000000000" charset="0"/>
              <a:buChar char="Ø"/>
            </a:pPr>
            <a:endPar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2" name="文本框 1"/>
          <p:cNvSpPr txBox="1"/>
          <p:nvPr/>
        </p:nvSpPr>
        <p:spPr>
          <a:xfrm>
            <a:off x="1076325" y="214630"/>
            <a:ext cx="6906260" cy="645160"/>
          </a:xfrm>
          <a:prstGeom prst="rect">
            <a:avLst/>
          </a:prstGeom>
          <a:noFill/>
        </p:spPr>
        <p:txBody>
          <a:bodyPr wrap="square" rtlCol="0" anchor="t">
            <a:spAutoFit/>
          </a:bodyPr>
          <a:lstStyle/>
          <a:p>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因特网的起源与发展</a:t>
            </a:r>
          </a:p>
        </p:txBody>
      </p:sp>
      <p:pic>
        <p:nvPicPr>
          <p:cNvPr id="4" name="图片 3"/>
          <p:cNvPicPr>
            <a:picLocks noChangeAspect="1"/>
          </p:cNvPicPr>
          <p:nvPr>
            <p:custDataLst>
              <p:tags r:id="rId1"/>
            </p:custDataLst>
          </p:nvPr>
        </p:nvPicPr>
        <p:blipFill>
          <a:blip r:embed="rId4"/>
          <a:stretch>
            <a:fillRect/>
          </a:stretch>
        </p:blipFill>
        <p:spPr>
          <a:xfrm>
            <a:off x="3493770" y="2981960"/>
            <a:ext cx="5219065" cy="3091180"/>
          </a:xfrm>
          <a:prstGeom prst="rect">
            <a:avLst/>
          </a:prstGeom>
        </p:spPr>
      </p:pic>
      <p:sp>
        <p:nvSpPr>
          <p:cNvPr id="3" name="灯片编号占位符 4">
            <a:extLst>
              <a:ext uri="{FF2B5EF4-FFF2-40B4-BE49-F238E27FC236}">
                <a16:creationId xmlns:a16="http://schemas.microsoft.com/office/drawing/2014/main" id="{173F038F-0A69-909C-5D1F-50425A99D1EF}"/>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因特网的起源与发展</a:t>
            </a:r>
            <a:endParaRPr lang="zh-CN" altLang="en-US"/>
          </a:p>
        </p:txBody>
      </p:sp>
      <p:sp>
        <p:nvSpPr>
          <p:cNvPr id="4" name="矩形 3"/>
          <p:cNvSpPr/>
          <p:nvPr/>
        </p:nvSpPr>
        <p:spPr>
          <a:xfrm>
            <a:off x="983615" y="1229360"/>
            <a:ext cx="10412730" cy="4398645"/>
          </a:xfrm>
          <a:prstGeom prst="rect">
            <a:avLst/>
          </a:prstGeom>
        </p:spPr>
        <p:txBody>
          <a:bodyPr vert="horz" wrap="square" lIns="91440" tIns="45720" rIns="91440" bIns="45720" rtlCol="0" anchor="t" anchorCtr="0">
            <a:normAutofit/>
          </a:bodyPr>
          <a:lstStyle/>
          <a:p>
            <a:pPr marL="539750" lvl="0" indent="-342900" algn="l" defTabSz="914400">
              <a:lnSpc>
                <a:spcPct val="150000"/>
              </a:lnSpc>
              <a:spcBef>
                <a:spcPts val="100"/>
              </a:spcBef>
              <a:buClrTx/>
              <a:buSzTx/>
              <a:buFont typeface="Wingdings" panose="05000000000000000000" charset="0"/>
              <a:buChar char="Ø"/>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第三阶段的特点是逐渐形成了多层次 ISP 结构的因特网。出现了因特网服务提供者 ISP (Internet Service Provider)。</a:t>
            </a:r>
          </a:p>
          <a:p>
            <a:pPr marL="539750" lvl="0" indent="-342900" algn="l" defTabSz="914400">
              <a:lnSpc>
                <a:spcPct val="150000"/>
              </a:lnSpc>
              <a:spcBef>
                <a:spcPts val="100"/>
              </a:spcBef>
              <a:buClrTx/>
              <a:buSzTx/>
              <a:buFont typeface="Wingdings" panose="05000000000000000000" charset="0"/>
              <a:buChar char="l"/>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任何机构和个⼈只要向某个 ISP 交纳规定的费⽤，就可从该 ISP获取所需 IP 地址的使⽤权，并可通过该 ISP 接⼊到互联⽹。</a:t>
            </a:r>
          </a:p>
          <a:p>
            <a:pPr marL="539750" lvl="0" indent="-342900" algn="l" defTabSz="914400">
              <a:lnSpc>
                <a:spcPct val="150000"/>
              </a:lnSpc>
              <a:spcBef>
                <a:spcPts val="100"/>
              </a:spcBef>
              <a:buClrTx/>
              <a:buSzTx/>
              <a:buFont typeface="Wingdings" panose="05000000000000000000" charset="0"/>
              <a:buChar char="l"/>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根据提供服务的覆盖⾯积⼤⼩以及所拥有的 IP 地址数⽬的不同，ISP 也分成为不同层次的 ISP：主⼲ ISP、地区 ISP 、本地 ISP。</a:t>
            </a:r>
          </a:p>
        </p:txBody>
      </p:sp>
      <p:pic>
        <p:nvPicPr>
          <p:cNvPr id="5" name="图片 4"/>
          <p:cNvPicPr>
            <a:picLocks noChangeAspect="1"/>
          </p:cNvPicPr>
          <p:nvPr/>
        </p:nvPicPr>
        <p:blipFill>
          <a:blip r:embed="rId3"/>
          <a:stretch>
            <a:fillRect/>
          </a:stretch>
        </p:blipFill>
        <p:spPr>
          <a:xfrm>
            <a:off x="1165225" y="1090295"/>
            <a:ext cx="10366375" cy="5158740"/>
          </a:xfrm>
          <a:prstGeom prst="rect">
            <a:avLst/>
          </a:prstGeom>
        </p:spPr>
      </p:pic>
      <p:sp>
        <p:nvSpPr>
          <p:cNvPr id="3" name="灯片编号占位符 4">
            <a:extLst>
              <a:ext uri="{FF2B5EF4-FFF2-40B4-BE49-F238E27FC236}">
                <a16:creationId xmlns:a16="http://schemas.microsoft.com/office/drawing/2014/main" id="{FB8232CE-D7D5-5399-B814-C2867FCCD83E}"/>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a:xfrm>
            <a:off x="999808" y="274003"/>
            <a:ext cx="10972800" cy="661987"/>
          </a:xfrm>
        </p:spPr>
        <p:txBody>
          <a:bodyPr vert="horz" wrap="square" lIns="91440" tIns="45720" rIns="91440" bIns="45720" rtlCol="0" anchor="t" anchorCtr="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目前我国现状</a:t>
            </a:r>
          </a:p>
        </p:txBody>
      </p:sp>
      <p:pic>
        <p:nvPicPr>
          <p:cNvPr id="3" name="图片 2"/>
          <p:cNvPicPr>
            <a:picLocks noChangeAspect="1"/>
          </p:cNvPicPr>
          <p:nvPr>
            <p:custDataLst>
              <p:tags r:id="rId1"/>
            </p:custDataLst>
          </p:nvPr>
        </p:nvPicPr>
        <p:blipFill>
          <a:blip r:embed="rId4"/>
          <a:stretch>
            <a:fillRect/>
          </a:stretch>
        </p:blipFill>
        <p:spPr>
          <a:xfrm>
            <a:off x="478790" y="1483995"/>
            <a:ext cx="5514340" cy="4076065"/>
          </a:xfrm>
          <a:prstGeom prst="rect">
            <a:avLst/>
          </a:prstGeom>
        </p:spPr>
      </p:pic>
      <p:pic>
        <p:nvPicPr>
          <p:cNvPr id="4" name="图片 3"/>
          <p:cNvPicPr>
            <a:picLocks noChangeAspect="1"/>
          </p:cNvPicPr>
          <p:nvPr/>
        </p:nvPicPr>
        <p:blipFill>
          <a:blip r:embed="rId5"/>
          <a:stretch>
            <a:fillRect/>
          </a:stretch>
        </p:blipFill>
        <p:spPr>
          <a:xfrm>
            <a:off x="6586855" y="1483995"/>
            <a:ext cx="5182235" cy="4049395"/>
          </a:xfrm>
          <a:prstGeom prst="rect">
            <a:avLst/>
          </a:prstGeom>
        </p:spPr>
      </p:pic>
      <p:sp>
        <p:nvSpPr>
          <p:cNvPr id="2" name="灯片编号占位符 4">
            <a:extLst>
              <a:ext uri="{FF2B5EF4-FFF2-40B4-BE49-F238E27FC236}">
                <a16:creationId xmlns:a16="http://schemas.microsoft.com/office/drawing/2014/main" id="{99F6869D-992F-ECCB-98B6-F0FA24898D08}"/>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15</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第三讲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网络安全与物理安全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169035"/>
            <a:ext cx="10117455" cy="4520565"/>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因特网的起源与发展</a:t>
            </a:r>
          </a:p>
          <a:p>
            <a:pPr marL="571500" lvl="0" indent="-571500" algn="l">
              <a:lnSpc>
                <a:spcPct val="150000"/>
              </a:lnSpc>
              <a:buClrTx/>
              <a:buSzTx/>
              <a:buFont typeface="+mj-ea"/>
              <a:buAutoNum type="circleNumDbPlain"/>
            </a:pP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因特网的体系与架构</a:t>
            </a:r>
          </a:p>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常见的网络安全问题与防范</a:t>
            </a:r>
          </a:p>
        </p:txBody>
      </p:sp>
    </p:spTree>
  </p:cSld>
  <p:clrMapOvr>
    <a:masterClrMapping/>
  </p:clrMapOvr>
  <p:transition spd="slow" advClick="0"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4"/>
          <a:stretch>
            <a:fillRect/>
          </a:stretch>
        </p:blipFill>
        <p:spPr>
          <a:xfrm>
            <a:off x="1775460" y="2849245"/>
            <a:ext cx="8641715" cy="3557270"/>
          </a:xfrm>
          <a:prstGeom prst="rect">
            <a:avLst/>
          </a:prstGeom>
          <a:noFill/>
          <a:ln w="9525">
            <a:noFill/>
          </a:ln>
        </p:spPr>
      </p:pic>
      <p:sp>
        <p:nvSpPr>
          <p:cNvPr id="5" name="矩形 4"/>
          <p:cNvSpPr/>
          <p:nvPr/>
        </p:nvSpPr>
        <p:spPr>
          <a:xfrm>
            <a:off x="990600" y="234950"/>
            <a:ext cx="6096000" cy="829945"/>
          </a:xfrm>
          <a:prstGeom prst="rect">
            <a:avLst/>
          </a:prstGeom>
        </p:spPr>
        <p:txBody>
          <a:bodyPr vert="horz" wrap="square" lIns="91440" tIns="45720" rIns="91440" bIns="45720" rtlCol="0" anchor="t" anchorCtr="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因特网的体系架构</a:t>
            </a:r>
          </a:p>
        </p:txBody>
      </p:sp>
      <p:sp>
        <p:nvSpPr>
          <p:cNvPr id="6" name="内容占位符 2"/>
          <p:cNvSpPr txBox="1"/>
          <p:nvPr>
            <p:custDataLst>
              <p:tags r:id="rId2"/>
            </p:custDataLst>
          </p:nvPr>
        </p:nvSpPr>
        <p:spPr bwMode="auto">
          <a:xfrm>
            <a:off x="488315" y="1064895"/>
            <a:ext cx="11215370" cy="1962785"/>
          </a:xfrm>
          <a:prstGeom prst="rect">
            <a:avLst/>
          </a:prstGeom>
          <a:noFill/>
          <a:ln>
            <a:noFill/>
          </a:ln>
          <a:effectLst/>
        </p:spPr>
        <p:txBody>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marL="342900" marR="0" lvl="0" indent="168910" algn="l" defTabSz="914400" rtl="0" eaLnBrk="1" hangingPunct="1">
              <a:lnSpc>
                <a:spcPct val="100000"/>
              </a:lnSpc>
              <a:spcBef>
                <a:spcPts val="0"/>
              </a:spcBef>
              <a:spcAft>
                <a:spcPct val="0"/>
              </a:spcAft>
              <a:buClrTx/>
              <a:buSzTx/>
              <a:buFontTx/>
              <a:buNone/>
              <a:defRPr/>
            </a:pPr>
            <a:r>
              <a:rPr kumimoji="0" lang="zh-CN" altLang="zh-CN" sz="240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rPr>
              <a:t>当您从即时通信工具的信息发送栏键入一条消息并发送，最终几乎同时显示在了好朋友的接收窗口中，这个看上去再也简单不过的网络应用，或许您认为完成这个功能几乎不需要花费什么力气</a:t>
            </a:r>
            <a:r>
              <a:rPr kumimoji="0" lang="zh-CN" altLang="en-US" sz="240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zh-CN" sz="240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rPr>
              <a:t>但是为了完成这个相互通信的功能，源</a:t>
            </a:r>
            <a:r>
              <a:rPr kumimoji="0" lang="en-US" altLang="zh-CN" sz="240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zh-CN" sz="240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rPr>
              <a:t>目地计算机以及网络中的通信设备、系统必须高度地协调工作才行，而这种协调是相当复杂的。</a:t>
            </a:r>
            <a:endParaRPr kumimoji="0" lang="en-US" altLang="zh-CN" sz="240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168910" algn="l" defTabSz="914400" rtl="0" eaLnBrk="1" hangingPunct="1">
              <a:lnSpc>
                <a:spcPct val="100000"/>
              </a:lnSpc>
              <a:spcBef>
                <a:spcPts val="0"/>
              </a:spcBef>
              <a:spcAft>
                <a:spcPct val="0"/>
              </a:spcAft>
              <a:buClrTx/>
              <a:buSzTx/>
              <a:buFontTx/>
              <a:buNone/>
              <a:defRPr/>
            </a:pPr>
            <a:endParaRPr kumimoji="0" lang="en-US" altLang="zh-CN" sz="240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168910" algn="l" defTabSz="914400" rtl="0" eaLnBrk="1" hangingPunct="1">
              <a:lnSpc>
                <a:spcPct val="100000"/>
              </a:lnSpc>
              <a:spcBef>
                <a:spcPts val="0"/>
              </a:spcBef>
              <a:spcAft>
                <a:spcPct val="0"/>
              </a:spcAft>
              <a:buClrTx/>
              <a:buSzTx/>
              <a:buFontTx/>
              <a:buNone/>
              <a:defRPr/>
            </a:pPr>
            <a:r>
              <a:rPr kumimoji="0" lang="en-US" altLang="zh-CN" sz="240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rPr>
              <a:t>  </a:t>
            </a:r>
            <a:endParaRPr kumimoji="0" lang="zh-CN" altLang="zh-CN" sz="240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sp>
        <p:nvSpPr>
          <p:cNvPr id="2" name="灯片编号占位符 4">
            <a:extLst>
              <a:ext uri="{FF2B5EF4-FFF2-40B4-BE49-F238E27FC236}">
                <a16:creationId xmlns:a16="http://schemas.microsoft.com/office/drawing/2014/main" id="{0A7B0CC9-EAC8-06E2-895C-00A30B82BDDF}"/>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noGrp="1"/>
          </p:cNvSpPr>
          <p:nvPr>
            <p:ph type="subTitle" idx="1"/>
          </p:nvPr>
        </p:nvSpPr>
        <p:spPr bwMode="auto">
          <a:xfrm>
            <a:off x="640715" y="1177925"/>
            <a:ext cx="10851515" cy="1853565"/>
          </a:xfrm>
          <a:noFill/>
          <a:ln>
            <a:noFill/>
          </a:ln>
          <a:effectLst/>
        </p:spPr>
        <p:txBody>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lvl="0" indent="168910" algn="l" eaLnBrk="1" hangingPunct="1">
              <a:lnSpc>
                <a:spcPct val="100000"/>
              </a:lnSpc>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首先信息需要知道他要去的</a:t>
            </a:r>
            <a:r>
              <a:rPr lang="zh-CN" altLang="zh-CN" sz="24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目的地</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，需要经过</a:t>
            </a:r>
            <a:r>
              <a:rPr lang="zh-CN" altLang="zh-CN" sz="24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计算机的组装、分组，编码变成线缆上适合传输的电信号</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，穿越不同的省市、国家，甚至大洋深处，经过不同的</a:t>
            </a:r>
            <a:r>
              <a:rPr lang="zh-CN" altLang="zh-CN" sz="24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通信设备的处理，存储/转发</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，并需要解决传输过程可能会出现的差错问题，最终才能达到目地计算机上，还原并显示出来。</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因特网的体系架构</a:t>
            </a:r>
            <a:endParaRPr lang="zh-CN" altLang="en-US"/>
          </a:p>
        </p:txBody>
      </p:sp>
      <p:pic>
        <p:nvPicPr>
          <p:cNvPr id="4" name="图片 3"/>
          <p:cNvPicPr>
            <a:picLocks noChangeAspect="1"/>
          </p:cNvPicPr>
          <p:nvPr>
            <p:custDataLst>
              <p:tags r:id="rId1"/>
            </p:custDataLst>
          </p:nvPr>
        </p:nvPicPr>
        <p:blipFill>
          <a:blip r:embed="rId3"/>
          <a:stretch>
            <a:fillRect/>
          </a:stretch>
        </p:blipFill>
        <p:spPr>
          <a:xfrm>
            <a:off x="1935480" y="2750185"/>
            <a:ext cx="8568055" cy="3547745"/>
          </a:xfrm>
          <a:prstGeom prst="rect">
            <a:avLst/>
          </a:prstGeom>
        </p:spPr>
      </p:pic>
      <p:sp>
        <p:nvSpPr>
          <p:cNvPr id="5" name="灯片编号占位符 4">
            <a:extLst>
              <a:ext uri="{FF2B5EF4-FFF2-40B4-BE49-F238E27FC236}">
                <a16:creationId xmlns:a16="http://schemas.microsoft.com/office/drawing/2014/main" id="{DDDC1E81-9254-0DAD-B8A3-0F7431B8B815}"/>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noGrp="1"/>
          </p:cNvSpPr>
          <p:nvPr>
            <p:ph type="subTitle" idx="1"/>
          </p:nvPr>
        </p:nvSpPr>
        <p:spPr bwMode="auto">
          <a:xfrm>
            <a:off x="640715" y="1054735"/>
            <a:ext cx="10851515" cy="942975"/>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lvl="0" indent="168910" algn="l" eaLnBrk="1" hangingPunct="1">
              <a:lnSpc>
                <a:spcPct val="100000"/>
              </a:lnSpc>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“分层”可将庞大而复杂的问题，转化为</a:t>
            </a:r>
            <a:r>
              <a:rPr lang="zh-CN" altLang="zh-CN" sz="24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若干较小的局部问题</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，而这些较小的局部问题就⽐较易于研究和处理。</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因特网的体系架构</a:t>
            </a:r>
            <a:endParaRPr lang="zh-CN" altLang="en-US"/>
          </a:p>
        </p:txBody>
      </p:sp>
      <p:pic>
        <p:nvPicPr>
          <p:cNvPr id="4" name="图片 3"/>
          <p:cNvPicPr>
            <a:picLocks noChangeAspect="1"/>
          </p:cNvPicPr>
          <p:nvPr>
            <p:custDataLst>
              <p:tags r:id="rId1"/>
            </p:custDataLst>
          </p:nvPr>
        </p:nvPicPr>
        <p:blipFill>
          <a:blip r:embed="rId3"/>
          <a:stretch>
            <a:fillRect/>
          </a:stretch>
        </p:blipFill>
        <p:spPr>
          <a:xfrm>
            <a:off x="758190" y="2026285"/>
            <a:ext cx="5387340" cy="4175760"/>
          </a:xfrm>
          <a:prstGeom prst="rect">
            <a:avLst/>
          </a:prstGeom>
        </p:spPr>
      </p:pic>
      <p:sp>
        <p:nvSpPr>
          <p:cNvPr id="5" name="文本框 4"/>
          <p:cNvSpPr txBox="1"/>
          <p:nvPr/>
        </p:nvSpPr>
        <p:spPr bwMode="auto">
          <a:xfrm>
            <a:off x="6146165" y="2270125"/>
            <a:ext cx="5346065" cy="3790315"/>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t">
            <a:normAutofit/>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按功能进行抽象分层：</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定义层间接口和提供什么服务，层间如何调用服务</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a:t>
            </a:r>
            <a:r>
              <a:rPr lang="zh-CN" altLang="zh-CN" sz="24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对等层间的必须遵循的规则（协议）</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各层之间是相对独立的；</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灵活性好；</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结构上可分割开。</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易于实现和维护；</a:t>
            </a:r>
          </a:p>
          <a:p>
            <a:pPr lvl="0" indent="168910" algn="l" defTabSz="914400" eaLnBrk="1" hangingPunct="1">
              <a:spcBef>
                <a:spcPts val="0"/>
              </a:spcBef>
              <a:buClrTx/>
              <a:buSzTx/>
              <a:buFontTx/>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能促进标准化工作。</a:t>
            </a:r>
          </a:p>
          <a:p>
            <a:pPr lvl="0" indent="168910" algn="l" defTabSz="914400" eaLnBrk="1" hangingPunct="1">
              <a:spcBef>
                <a:spcPts val="0"/>
              </a:spcBef>
              <a:buClrTx/>
              <a:buSzTx/>
              <a:buFontTx/>
              <a:defRPr/>
            </a:pPr>
            <a:endPar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6" name="灯片编号占位符 4">
            <a:extLst>
              <a:ext uri="{FF2B5EF4-FFF2-40B4-BE49-F238E27FC236}">
                <a16:creationId xmlns:a16="http://schemas.microsoft.com/office/drawing/2014/main" id="{64A90855-C5F8-28F3-0823-CC7AAE8B3253}"/>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因特网的体系架构</a:t>
            </a:r>
            <a:endParaRPr lang="zh-CN" altLang="en-US"/>
          </a:p>
        </p:txBody>
      </p:sp>
      <p:sp>
        <p:nvSpPr>
          <p:cNvPr id="208899" name="Rectangle 3"/>
          <p:cNvSpPr txBox="1">
            <a:spLocks noGrp="1"/>
          </p:cNvSpPr>
          <p:nvPr>
            <p:custDataLst>
              <p:tags r:id="rId1"/>
            </p:custDataLst>
          </p:nvPr>
        </p:nvSpPr>
        <p:spPr bwMode="auto">
          <a:xfrm>
            <a:off x="389664" y="993775"/>
            <a:ext cx="11162665" cy="5711825"/>
          </a:xfrm>
          <a:prstGeom prst="rect">
            <a:avLst/>
          </a:prstGeom>
          <a:noFill/>
          <a:ln>
            <a:noFill/>
          </a:ln>
          <a:effectLst/>
        </p:spPr>
        <p:txBody>
          <a:bodyPr vert="horz" wrap="square" lIns="91440" tIns="45720" rIns="91440" bIns="45720" rtlCol="0" anchor="t" anchorCtr="0">
            <a:normAutofit fontScale="95000"/>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marL="685800" lvl="0" indent="-342900" algn="l" defTabSz="914400"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计算机网络的</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体系结构(architecture)</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是计算机网络的</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各层及其协议</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的集合，体系结构就是这个计算机网络及其部件所应完成的功能的精确定义。</a:t>
            </a:r>
          </a:p>
          <a:p>
            <a:pPr marL="685800" lvl="0" indent="-342900" algn="l" defTabSz="914400"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实现(implementation)是遵循这种体系结构的前提下用何种硬件或软件完成这些功能的问题。</a:t>
            </a:r>
          </a:p>
          <a:p>
            <a:pPr marL="685800" lvl="0" indent="-342900" algn="l" defTabSz="914400"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体系结构是抽象的，而实现则是具体的，是真正在运行的计算机硬件和软件。</a:t>
            </a:r>
          </a:p>
          <a:p>
            <a:pPr marL="685800" lvl="0" indent="-342900" algn="l" defTabSz="914400" eaLnBrk="1" hangingPunct="1">
              <a:lnSpc>
                <a:spcPts val="3500"/>
              </a:lnSpc>
              <a:spcBef>
                <a:spcPts val="0"/>
              </a:spcBef>
              <a:buClrTx/>
              <a:buSzTx/>
              <a:buFont typeface="Wingdings" panose="05000000000000000000" charset="0"/>
              <a:buChar char="Ø"/>
              <a:defRPr/>
            </a:pP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网络协议 (network protocol)，简称为协议</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，是为进行网络中的数据交换而建立的</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规则、标准或约定</a:t>
            </a: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。这些规则明确规定了所交换的数据的格式以及有关的同步问题（同步含有时序的意思）</a:t>
            </a:r>
          </a:p>
          <a:p>
            <a:pPr marL="800100" lvl="0" indent="457200" algn="l" defTabSz="914400" eaLnBrk="1" hangingPunct="1">
              <a:lnSpc>
                <a:spcPts val="3500"/>
              </a:lnSpc>
              <a:spcBef>
                <a:spcPts val="0"/>
              </a:spcBef>
              <a:buClrTx/>
              <a:buSzTx/>
              <a:buFont typeface="+mj-ea"/>
              <a:buAutoNum type="circleNumDbPlain"/>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传统教学遵循的教学秩序；</a:t>
            </a:r>
          </a:p>
          <a:p>
            <a:pPr marL="800100" lvl="0" indent="457200" algn="l" defTabSz="914400" eaLnBrk="1" hangingPunct="1">
              <a:lnSpc>
                <a:spcPts val="3500"/>
              </a:lnSpc>
              <a:spcBef>
                <a:spcPts val="0"/>
              </a:spcBef>
              <a:buClrTx/>
              <a:buSzTx/>
              <a:buFont typeface="+mj-ea"/>
              <a:buAutoNum type="circleNumDbPlain"/>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⼈类社会生活遵循的法律法规；</a:t>
            </a:r>
          </a:p>
          <a:p>
            <a:pPr marL="800100" lvl="0" indent="457200" algn="l" defTabSz="914400" eaLnBrk="1" hangingPunct="1">
              <a:lnSpc>
                <a:spcPts val="3500"/>
              </a:lnSpc>
              <a:spcBef>
                <a:spcPts val="0"/>
              </a:spcBef>
              <a:buClrTx/>
              <a:buSzTx/>
              <a:buFont typeface="+mj-ea"/>
              <a:buAutoNum type="circleNumDbPlain"/>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国际关系的基本准则；</a:t>
            </a:r>
          </a:p>
          <a:p>
            <a:pPr marL="800100" lvl="0" indent="457200" algn="l" defTabSz="914400" eaLnBrk="1" hangingPunct="1">
              <a:lnSpc>
                <a:spcPts val="3500"/>
              </a:lnSpc>
              <a:spcBef>
                <a:spcPts val="0"/>
              </a:spcBef>
              <a:buClrTx/>
              <a:buSzTx/>
              <a:buFont typeface="+mj-ea"/>
              <a:buAutoNum type="circleNumDbPlain"/>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⼈与⼈之间交流的基本礼仪等</a:t>
            </a:r>
          </a:p>
        </p:txBody>
      </p:sp>
      <p:sp>
        <p:nvSpPr>
          <p:cNvPr id="2" name="灯片编号占位符 4">
            <a:extLst>
              <a:ext uri="{FF2B5EF4-FFF2-40B4-BE49-F238E27FC236}">
                <a16:creationId xmlns:a16="http://schemas.microsoft.com/office/drawing/2014/main" id="{CB033A8E-F816-17FC-8114-B745B6EE47B9}"/>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19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8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88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88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88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88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88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1139116" y="357938"/>
            <a:ext cx="8377294" cy="540231"/>
          </a:xfrm>
        </p:spPr>
        <p:txBody>
          <a:bodyPr vert="horz" rtlCol="0">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网络安全的定义</a:t>
            </a:r>
          </a:p>
        </p:txBody>
      </p:sp>
      <p:grpSp>
        <p:nvGrpSpPr>
          <p:cNvPr id="25" name="组合 24"/>
          <p:cNvGrpSpPr/>
          <p:nvPr/>
        </p:nvGrpSpPr>
        <p:grpSpPr>
          <a:xfrm>
            <a:off x="4650105" y="1485265"/>
            <a:ext cx="7132955" cy="2559050"/>
            <a:chOff x="7610" y="3755"/>
            <a:chExt cx="11233" cy="4030"/>
          </a:xfrm>
        </p:grpSpPr>
        <p:sp>
          <p:nvSpPr>
            <p:cNvPr id="9" name="文本框 8"/>
            <p:cNvSpPr txBox="1"/>
            <p:nvPr/>
          </p:nvSpPr>
          <p:spPr>
            <a:xfrm>
              <a:off x="7610" y="3852"/>
              <a:ext cx="6971" cy="3933"/>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a:p>
              <a:pPr algn="ctr"/>
              <a:endPar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10" name="文本框 9"/>
            <p:cNvSpPr txBox="1"/>
            <p:nvPr>
              <p:custDataLst>
                <p:tags r:id="rId2"/>
              </p:custDataLst>
            </p:nvPr>
          </p:nvSpPr>
          <p:spPr>
            <a:xfrm>
              <a:off x="14987" y="6876"/>
              <a:ext cx="3856" cy="909"/>
            </a:xfrm>
            <a:prstGeom prst="rect">
              <a:avLst/>
            </a:prstGeom>
            <a:solidFill>
              <a:schemeClr val="accent2"/>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t" anchorCtr="0" forceAA="0" compatLnSpc="1">
              <a:noAutofit/>
              <a:scene3d>
                <a:camera prst="orthographicFront"/>
                <a:lightRig rig="threePt" dir="t"/>
              </a:scene3d>
            </a:bodyPr>
            <a:lstStyle/>
            <a:p>
              <a:pPr lvl="0" algn="ctr">
                <a:buClrTx/>
                <a:buSzTx/>
                <a:buFontTx/>
              </a:pPr>
              <a:r>
                <a:rPr lang="zh-CN" altLang="en-US" sz="280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楷体" panose="02010609060101010101" pitchFamily="49" charset="-122"/>
                  <a:sym typeface="+mn-ea"/>
                </a:rPr>
                <a:t>密码学及应用</a:t>
              </a:r>
            </a:p>
          </p:txBody>
        </p:sp>
        <p:sp>
          <p:nvSpPr>
            <p:cNvPr id="11" name="文本框 10"/>
            <p:cNvSpPr txBox="1"/>
            <p:nvPr/>
          </p:nvSpPr>
          <p:spPr>
            <a:xfrm>
              <a:off x="14987" y="4801"/>
              <a:ext cx="3856" cy="811"/>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系统安全</a:t>
              </a:r>
            </a:p>
          </p:txBody>
        </p:sp>
        <p:sp>
          <p:nvSpPr>
            <p:cNvPr id="12" name="文本框 11"/>
            <p:cNvSpPr txBox="1"/>
            <p:nvPr>
              <p:custDataLst>
                <p:tags r:id="rId3"/>
              </p:custDataLst>
            </p:nvPr>
          </p:nvSpPr>
          <p:spPr>
            <a:xfrm>
              <a:off x="14987" y="5821"/>
              <a:ext cx="3857" cy="846"/>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网络安全</a:t>
              </a:r>
            </a:p>
          </p:txBody>
        </p:sp>
        <p:sp>
          <p:nvSpPr>
            <p:cNvPr id="13" name="文本框 12"/>
            <p:cNvSpPr txBox="1"/>
            <p:nvPr/>
          </p:nvSpPr>
          <p:spPr>
            <a:xfrm>
              <a:off x="14987" y="3755"/>
              <a:ext cx="3855" cy="781"/>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应用安全</a:t>
              </a:r>
            </a:p>
          </p:txBody>
        </p:sp>
        <p:sp>
          <p:nvSpPr>
            <p:cNvPr id="14" name="文本框 13"/>
            <p:cNvSpPr txBox="1"/>
            <p:nvPr>
              <p:custDataLst>
                <p:tags r:id="rId4"/>
              </p:custDataLst>
            </p:nvPr>
          </p:nvSpPr>
          <p:spPr>
            <a:xfrm>
              <a:off x="7610" y="5684"/>
              <a:ext cx="6971" cy="115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buClrTx/>
                <a:buSzTx/>
                <a:buFontTx/>
              </a:pPr>
              <a:r>
                <a:rPr lang="zh-CN" altLang="en-US" sz="2000" b="1">
                  <a:solidFill>
                    <a:srgbClr val="C00000"/>
                  </a:solidFill>
                  <a:latin typeface="楷体" panose="02010609060101010101" pitchFamily="49" charset="-122"/>
                  <a:ea typeface="楷体" panose="02010609060101010101" pitchFamily="49" charset="-122"/>
                  <a:sym typeface="+mn-ea"/>
                </a:rPr>
                <a:t>数学</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a:solidFill>
                    <a:srgbClr val="C00000"/>
                  </a:solidFill>
                  <a:latin typeface="楷体" panose="02010609060101010101" pitchFamily="49" charset="-122"/>
                  <a:ea typeface="楷体" panose="02010609060101010101" pitchFamily="49" charset="-122"/>
                  <a:sym typeface="+mn-ea"/>
                </a:rPr>
                <a:t>代数、数论、概率统计、组合数学、博弈论</a:t>
              </a:r>
              <a:r>
                <a:rPr lang="zh-CN" altLang="en-US" sz="200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15" name="文本框 14"/>
            <p:cNvSpPr txBox="1"/>
            <p:nvPr>
              <p:custDataLst>
                <p:tags r:id="rId5"/>
              </p:custDataLst>
            </p:nvPr>
          </p:nvSpPr>
          <p:spPr>
            <a:xfrm>
              <a:off x="7610" y="6859"/>
              <a:ext cx="6972" cy="926"/>
            </a:xfrm>
            <a:prstGeom prst="rect">
              <a:avLst/>
            </a:prstGeom>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t" anchorCtr="0" forceAA="0" compatLnSpc="1">
              <a:noAutofit/>
            </a:bodyPr>
            <a:lstStyle/>
            <a:p>
              <a:pPr algn="ctr"/>
              <a:r>
                <a:rPr lang="zh-CN" altLang="en-US"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网络空间安全基础理论</a:t>
              </a:r>
            </a:p>
          </p:txBody>
        </p:sp>
        <p:sp>
          <p:nvSpPr>
            <p:cNvPr id="16" name="文本框 15"/>
            <p:cNvSpPr txBox="1"/>
            <p:nvPr>
              <p:custDataLst>
                <p:tags r:id="rId6"/>
              </p:custDataLst>
            </p:nvPr>
          </p:nvSpPr>
          <p:spPr>
            <a:xfrm>
              <a:off x="7610" y="4769"/>
              <a:ext cx="3769" cy="837"/>
            </a:xfrm>
            <a:prstGeom prst="rect">
              <a:avLst/>
            </a:prstGeom>
          </p:spPr>
          <p:style>
            <a:lnRef idx="1">
              <a:schemeClr val="accent5"/>
            </a:lnRef>
            <a:fillRef idx="2">
              <a:schemeClr val="accent5"/>
            </a:fillRef>
            <a:effectRef idx="1">
              <a:schemeClr val="accent5"/>
            </a:effectRef>
            <a:fontRef idx="minor">
              <a:schemeClr val="dk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计算机理论</a:t>
              </a:r>
            </a:p>
          </p:txBody>
        </p:sp>
        <p:sp>
          <p:nvSpPr>
            <p:cNvPr id="17" name="文本框 16"/>
            <p:cNvSpPr txBox="1"/>
            <p:nvPr/>
          </p:nvSpPr>
          <p:spPr>
            <a:xfrm>
              <a:off x="11565" y="4769"/>
              <a:ext cx="3035" cy="835"/>
            </a:xfrm>
            <a:prstGeom prst="rect">
              <a:avLst/>
            </a:prstGeom>
          </p:spPr>
          <p:style>
            <a:lnRef idx="1">
              <a:schemeClr val="accent4"/>
            </a:lnRef>
            <a:fillRef idx="3">
              <a:schemeClr val="accent4"/>
            </a:fillRef>
            <a:effectRef idx="2">
              <a:schemeClr val="accent4"/>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控制论</a:t>
              </a:r>
            </a:p>
          </p:txBody>
        </p:sp>
        <p:sp>
          <p:nvSpPr>
            <p:cNvPr id="18" name="文本框 17"/>
            <p:cNvSpPr txBox="1"/>
            <p:nvPr>
              <p:custDataLst>
                <p:tags r:id="rId7"/>
              </p:custDataLst>
            </p:nvPr>
          </p:nvSpPr>
          <p:spPr>
            <a:xfrm>
              <a:off x="7610" y="3767"/>
              <a:ext cx="3149" cy="948"/>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信息论</a:t>
              </a:r>
            </a:p>
          </p:txBody>
        </p:sp>
        <p:sp>
          <p:nvSpPr>
            <p:cNvPr id="19" name="文本框 18"/>
            <p:cNvSpPr txBox="1"/>
            <p:nvPr/>
          </p:nvSpPr>
          <p:spPr>
            <a:xfrm>
              <a:off x="10945" y="3769"/>
              <a:ext cx="2144" cy="944"/>
            </a:xfrm>
            <a:prstGeom prst="rect">
              <a:avLst/>
            </a:prstGeom>
            <a:solidFill>
              <a:srgbClr val="00B0F0"/>
            </a:soli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zh-CN" altLang="en-US" sz="24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系统论</a:t>
              </a:r>
            </a:p>
          </p:txBody>
        </p:sp>
        <p:sp>
          <p:nvSpPr>
            <p:cNvPr id="20" name="文本框 19"/>
            <p:cNvSpPr txBox="1"/>
            <p:nvPr>
              <p:custDataLst>
                <p:tags r:id="rId8"/>
              </p:custDataLst>
            </p:nvPr>
          </p:nvSpPr>
          <p:spPr>
            <a:xfrm>
              <a:off x="13274" y="3797"/>
              <a:ext cx="1293" cy="948"/>
            </a:xfrm>
            <a:prstGeom prst="rect">
              <a:avLst/>
            </a:prstGeom>
            <a:gradFill>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 pos="0">
                  <a:srgbClr val="FECF40"/>
                </a:gs>
                <a:gs pos="100000">
                  <a:srgbClr val="846C21"/>
                </a:gs>
              </a:gsLst>
              <a:lin scaled="0"/>
            </a:gradFill>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r>
                <a:rPr lang="en-US" altLang="zh-CN" sz="280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p>
          </p:txBody>
        </p:sp>
      </p:grpSp>
      <p:sp>
        <p:nvSpPr>
          <p:cNvPr id="24" name="文本框 23"/>
          <p:cNvSpPr txBox="1"/>
          <p:nvPr/>
        </p:nvSpPr>
        <p:spPr>
          <a:xfrm>
            <a:off x="201295" y="1170940"/>
            <a:ext cx="4330700" cy="2922905"/>
          </a:xfrm>
          <a:prstGeom prst="rect">
            <a:avLst/>
          </a:prstGeom>
          <a:noFill/>
        </p:spPr>
        <p:txBody>
          <a:bodyPr wrap="square" rtlCol="0" anchor="t">
            <a:noAutofit/>
          </a:bodyPr>
          <a:lstStyle/>
          <a:p>
            <a:pPr lvl="0" indent="457200" algn="l">
              <a:buClrTx/>
              <a:buSzTx/>
              <a:buFontTx/>
            </a:pPr>
            <a:r>
              <a:rPr lang="zh-CN" altLang="en-US" sz="2400" b="1" dirty="0">
                <a:solidFill>
                  <a:srgbClr val="FF0000"/>
                </a:solidFill>
                <a:latin typeface="楷体" panose="02010609060101010101" pitchFamily="49" charset="-122"/>
                <a:ea typeface="楷体" panose="02010609060101010101" pitchFamily="49" charset="-122"/>
                <a:sym typeface="+mn-ea"/>
              </a:rPr>
              <a:t>百度百科：</a:t>
            </a:r>
          </a:p>
          <a:p>
            <a:pPr lvl="0" indent="457200" algn="l">
              <a:buClrTx/>
              <a:buSzTx/>
              <a:buFontTx/>
            </a:pPr>
            <a:r>
              <a:rPr lang="zh-CN" altLang="en-US" sz="2400" b="1" dirty="0">
                <a:latin typeface="楷体" panose="02010609060101010101" pitchFamily="49" charset="-122"/>
                <a:ea typeface="楷体" panose="02010609060101010101" pitchFamily="49" charset="-122"/>
                <a:sym typeface="+mn-ea"/>
              </a:rPr>
              <a:t>网络安全（Cyber Security）是指网络系统的硬件、软件及其系统中的数据受到保护，不因偶然的或者恶意的原因而遭受到破坏、更改、泄露，系统连续可靠正常地运行，网络服务不中断。 </a:t>
            </a:r>
          </a:p>
        </p:txBody>
      </p:sp>
      <p:sp>
        <p:nvSpPr>
          <p:cNvPr id="26" name="文本框 25"/>
          <p:cNvSpPr txBox="1"/>
          <p:nvPr/>
        </p:nvSpPr>
        <p:spPr>
          <a:xfrm>
            <a:off x="468630" y="4457065"/>
            <a:ext cx="11313160" cy="181483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zh-CN" altLang="en-US" sz="2800" dirty="0">
                <a:latin typeface="楷体" panose="02010609060101010101" pitchFamily="49" charset="-122"/>
                <a:ea typeface="楷体" panose="02010609060101010101" pitchFamily="49" charset="-122"/>
              </a:rPr>
              <a:t>网络安全在不同的应用环境下有不同的解释。针对网络中的一个运行系统而言，网络安全就是指信息处理和传输的安全。它包括硬件系统的安全、可靠运行，操作系统和应用软件的安全，数据库系统的安全，电磁信息泄露的防护等。</a:t>
            </a:r>
            <a:r>
              <a:rPr lang="zh-CN" altLang="en-US" sz="2800" b="1" dirty="0">
                <a:solidFill>
                  <a:srgbClr val="FF0000"/>
                </a:solidFill>
                <a:latin typeface="楷体" panose="02010609060101010101" pitchFamily="49" charset="-122"/>
                <a:ea typeface="楷体" panose="02010609060101010101" pitchFamily="49" charset="-122"/>
              </a:rPr>
              <a:t>狭义的网络安全，侧重于网络传输的安全</a:t>
            </a:r>
            <a:r>
              <a:rPr lang="zh-CN" altLang="en-US" sz="2800" dirty="0">
                <a:latin typeface="楷体" panose="02010609060101010101" pitchFamily="49" charset="-122"/>
                <a:ea typeface="楷体" panose="02010609060101010101" pitchFamily="49" charset="-122"/>
              </a:rPr>
              <a:t>。</a:t>
            </a:r>
          </a:p>
        </p:txBody>
      </p:sp>
      <p:sp>
        <p:nvSpPr>
          <p:cNvPr id="2" name="灯片编号占位符 4">
            <a:extLst>
              <a:ext uri="{FF2B5EF4-FFF2-40B4-BE49-F238E27FC236}">
                <a16:creationId xmlns:a16="http://schemas.microsoft.com/office/drawing/2014/main" id="{4F9545BA-0EC4-114F-0CC4-BC06BE6685AC}"/>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noGrp="1"/>
          </p:cNvSpPr>
          <p:nvPr>
            <p:ph type="subTitle" idx="1"/>
          </p:nvPr>
        </p:nvSpPr>
        <p:spPr bwMode="auto">
          <a:xfrm>
            <a:off x="768350" y="1054735"/>
            <a:ext cx="10723880" cy="2512060"/>
          </a:xfrm>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t" anchorCtr="0">
            <a:normAutofit/>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marL="685800" lvl="0" indent="-342900" algn="l"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语法: 数据与控制信息的结构或格式，（</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解决交换信息的格式问题）</a:t>
            </a:r>
            <a:endPar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685800" lvl="0" indent="-342900" algn="l"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语义: 需要发出何种控制信息，完成何种动作以及做出何种响应。</a:t>
            </a:r>
          </a:p>
          <a:p>
            <a:pPr lvl="0" indent="0" algn="l" eaLnBrk="1" hangingPunct="1">
              <a:lnSpc>
                <a:spcPts val="3500"/>
              </a:lnSpc>
              <a:spcBef>
                <a:spcPts val="0"/>
              </a:spcBef>
              <a:buClrTx/>
              <a:buSzTx/>
              <a:buFont typeface="Wingdings" panose="05000000000000000000" charset="0"/>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解决做什么的问题） </a:t>
            </a:r>
          </a:p>
          <a:p>
            <a:pPr marL="685800" lvl="0" indent="-342900" algn="l" eaLnBrk="1" hangingPunct="1">
              <a:lnSpc>
                <a:spcPts val="3500"/>
              </a:lnSpc>
              <a:spcBef>
                <a:spcPts val="0"/>
              </a:spcBef>
              <a:buClrTx/>
              <a:buSzTx/>
              <a:buFont typeface="Wingdings" panose="05000000000000000000" charset="0"/>
              <a:buChar char="Ø"/>
              <a:defRPr/>
            </a:pPr>
            <a:r>
              <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同步: 事件实现顺序的详细说明。</a:t>
            </a:r>
            <a:r>
              <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（什么时间，什么条件下做某⼀特定操作的规定，解决先做什么后做什么的问题）</a:t>
            </a:r>
            <a:endParaRPr lang="zh-CN" altLang="zh-CN" sz="24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lvl="0" indent="0" algn="l" eaLnBrk="1" hangingPunct="1">
              <a:lnSpc>
                <a:spcPts val="3500"/>
              </a:lnSpc>
              <a:spcBef>
                <a:spcPts val="0"/>
              </a:spcBef>
              <a:buClrTx/>
              <a:buSzTx/>
              <a:buFont typeface="Wingdings" panose="05000000000000000000" charset="0"/>
              <a:defRPr/>
            </a:pPr>
            <a:endParaRPr lang="zh-CN" altLang="zh-CN" sz="2400"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协议的三个要素</a:t>
            </a:r>
          </a:p>
        </p:txBody>
      </p:sp>
      <p:sp>
        <p:nvSpPr>
          <p:cNvPr id="4" name="文本框 3"/>
          <p:cNvSpPr txBox="1"/>
          <p:nvPr/>
        </p:nvSpPr>
        <p:spPr bwMode="auto">
          <a:xfrm>
            <a:off x="734060" y="3794125"/>
            <a:ext cx="5521325" cy="251587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t" anchorCtr="0">
            <a:noAutofit/>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lvl="0" indent="0" algn="l" defTabSz="914400" eaLnBrk="1" hangingPunct="1">
              <a:lnSpc>
                <a:spcPts val="3200"/>
              </a:lnSpc>
              <a:spcBef>
                <a:spcPts val="0"/>
              </a:spcBef>
              <a:buClrTx/>
              <a:buSzTx/>
              <a:buFont typeface="Wingdings" panose="05000000000000000000" charset="0"/>
              <a:buNone/>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例如课堂上课：</a:t>
            </a:r>
          </a:p>
          <a:p>
            <a:pPr lvl="0" indent="0" algn="l" defTabSz="914400" eaLnBrk="1" hangingPunct="1">
              <a:lnSpc>
                <a:spcPts val="3200"/>
              </a:lnSpc>
              <a:spcBef>
                <a:spcPts val="0"/>
              </a:spcBef>
              <a:buClrTx/>
              <a:buSzTx/>
              <a:buFont typeface="Wingdings" panose="05000000000000000000" charset="0"/>
              <a:buNone/>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语法：中文授课，教师与学生按中文语法结构交换信息</a:t>
            </a:r>
          </a:p>
          <a:p>
            <a:pPr lvl="0" indent="0" algn="l" defTabSz="914400" eaLnBrk="1" hangingPunct="1">
              <a:lnSpc>
                <a:spcPts val="3200"/>
              </a:lnSpc>
              <a:spcBef>
                <a:spcPts val="0"/>
              </a:spcBef>
              <a:buClrTx/>
              <a:buSzTx/>
              <a:buFont typeface="Wingdings" panose="05000000000000000000" charset="0"/>
              <a:buNone/>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语义：交换的信息中各字段的含义</a:t>
            </a:r>
          </a:p>
          <a:p>
            <a:pPr lvl="0" indent="0" algn="l" defTabSz="914400" eaLnBrk="1" hangingPunct="1">
              <a:lnSpc>
                <a:spcPts val="3200"/>
              </a:lnSpc>
              <a:spcBef>
                <a:spcPts val="0"/>
              </a:spcBef>
              <a:buClrTx/>
              <a:buSzTx/>
              <a:buFont typeface="Wingdings" panose="05000000000000000000" charset="0"/>
              <a:buNone/>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同步：教师讲，学生听；教师问，学生答；学生问教师答</a:t>
            </a:r>
          </a:p>
        </p:txBody>
      </p:sp>
      <p:sp>
        <p:nvSpPr>
          <p:cNvPr id="5" name="文本框 4"/>
          <p:cNvSpPr txBox="1"/>
          <p:nvPr>
            <p:custDataLst>
              <p:tags r:id="rId1"/>
            </p:custDataLst>
          </p:nvPr>
        </p:nvSpPr>
        <p:spPr bwMode="auto">
          <a:xfrm>
            <a:off x="6470015" y="3794125"/>
            <a:ext cx="5022850" cy="2504440"/>
          </a:xfrm>
          <a:prstGeom prst="rect">
            <a:avLst/>
          </a:prstGeom>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lvl1pPr marL="342900" indent="-168275" algn="l" rtl="0" eaLnBrk="0" fontAlgn="base" hangingPunct="0">
              <a:spcBef>
                <a:spcPct val="20000"/>
              </a:spcBef>
              <a:spcAft>
                <a:spcPct val="0"/>
              </a:spcAft>
              <a:defRPr sz="2000" b="1">
                <a:solidFill>
                  <a:schemeClr val="bg1"/>
                </a:solidFill>
                <a:latin typeface="+mn-lt"/>
                <a:ea typeface="+mn-ea"/>
                <a:cs typeface="+mn-cs"/>
              </a:defRPr>
            </a:lvl1pPr>
            <a:lvl2pPr marL="808355" indent="-285750" algn="l" rtl="0" eaLnBrk="0" fontAlgn="base" hangingPunct="0">
              <a:spcBef>
                <a:spcPct val="20000"/>
              </a:spcBef>
              <a:spcAft>
                <a:spcPct val="0"/>
              </a:spcAft>
              <a:defRPr sz="2000" b="1">
                <a:solidFill>
                  <a:schemeClr val="bg1"/>
                </a:solidFill>
                <a:latin typeface="+mn-lt"/>
                <a:ea typeface="+mn-ea"/>
              </a:defRPr>
            </a:lvl2pPr>
            <a:lvl3pPr marL="1216025" indent="-228600" algn="l" rtl="0" eaLnBrk="0" fontAlgn="base" hangingPunct="0">
              <a:spcBef>
                <a:spcPct val="20000"/>
              </a:spcBef>
              <a:spcAft>
                <a:spcPct val="0"/>
              </a:spcAft>
              <a:defRPr sz="2000" b="1">
                <a:solidFill>
                  <a:schemeClr val="bg1"/>
                </a:solidFill>
                <a:latin typeface="+mn-lt"/>
                <a:ea typeface="+mn-ea"/>
              </a:defRPr>
            </a:lvl3pPr>
            <a:lvl4pPr marL="1624330" indent="-228600" algn="l" rtl="0" eaLnBrk="0" fontAlgn="base" hangingPunct="0">
              <a:spcBef>
                <a:spcPct val="20000"/>
              </a:spcBef>
              <a:spcAft>
                <a:spcPct val="0"/>
              </a:spcAft>
              <a:defRPr sz="2000" b="1">
                <a:solidFill>
                  <a:schemeClr val="bg1"/>
                </a:solidFill>
                <a:latin typeface="+mn-lt"/>
                <a:ea typeface="+mn-ea"/>
              </a:defRPr>
            </a:lvl4pPr>
            <a:lvl5pPr marL="2057400" indent="-228600" algn="l" rtl="0" eaLnBrk="0" fontAlgn="base" hangingPunct="0">
              <a:spcBef>
                <a:spcPct val="20000"/>
              </a:spcBef>
              <a:spcAft>
                <a:spcPct val="0"/>
              </a:spcAft>
              <a:defRPr sz="2000" b="1">
                <a:solidFill>
                  <a:schemeClr val="bg1"/>
                </a:solidFill>
                <a:latin typeface="+mn-lt"/>
                <a:ea typeface="+mn-ea"/>
              </a:defRPr>
            </a:lvl5pPr>
            <a:lvl6pPr marL="2514600" indent="-228600" algn="l" rtl="0" fontAlgn="base">
              <a:spcBef>
                <a:spcPct val="20000"/>
              </a:spcBef>
              <a:spcAft>
                <a:spcPct val="0"/>
              </a:spcAft>
              <a:defRPr sz="2000" b="1">
                <a:solidFill>
                  <a:schemeClr val="bg1"/>
                </a:solidFill>
                <a:latin typeface="+mn-lt"/>
                <a:ea typeface="+mn-ea"/>
              </a:defRPr>
            </a:lvl6pPr>
            <a:lvl7pPr marL="2971800" indent="-228600" algn="l" rtl="0" fontAlgn="base">
              <a:spcBef>
                <a:spcPct val="20000"/>
              </a:spcBef>
              <a:spcAft>
                <a:spcPct val="0"/>
              </a:spcAft>
              <a:defRPr sz="2000" b="1">
                <a:solidFill>
                  <a:schemeClr val="bg1"/>
                </a:solidFill>
                <a:latin typeface="+mn-lt"/>
                <a:ea typeface="+mn-ea"/>
              </a:defRPr>
            </a:lvl7pPr>
            <a:lvl8pPr marL="3429000" indent="-228600" algn="l" rtl="0" fontAlgn="base">
              <a:spcBef>
                <a:spcPct val="20000"/>
              </a:spcBef>
              <a:spcAft>
                <a:spcPct val="0"/>
              </a:spcAft>
              <a:defRPr sz="2000" b="1">
                <a:solidFill>
                  <a:schemeClr val="bg1"/>
                </a:solidFill>
                <a:latin typeface="+mn-lt"/>
                <a:ea typeface="+mn-ea"/>
              </a:defRPr>
            </a:lvl8pPr>
            <a:lvl9pPr marL="3886200" indent="-228600" algn="l" rtl="0" fontAlgn="base">
              <a:spcBef>
                <a:spcPct val="20000"/>
              </a:spcBef>
              <a:spcAft>
                <a:spcPct val="0"/>
              </a:spcAft>
              <a:defRPr sz="2000" b="1">
                <a:solidFill>
                  <a:schemeClr val="bg1"/>
                </a:solidFill>
                <a:latin typeface="+mn-lt"/>
                <a:ea typeface="+mn-ea"/>
              </a:defRPr>
            </a:lvl9pPr>
          </a:lstStyle>
          <a:p>
            <a:pPr lvl="0" algn="l" defTabSz="914400" eaLnBrk="1" hangingPunct="1">
              <a:lnSpc>
                <a:spcPts val="3200"/>
              </a:lnSpc>
              <a:spcBef>
                <a:spcPts val="0"/>
              </a:spcBef>
              <a:buClrTx/>
              <a:buSzTx/>
              <a:buFont typeface="Wingdings" panose="05000000000000000000" charset="0"/>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协议的两种形式：</a:t>
            </a:r>
          </a:p>
          <a:p>
            <a:pPr marL="517525" lvl="0" indent="-342900" algn="l" defTabSz="914400" eaLnBrk="1" hangingPunct="1">
              <a:lnSpc>
                <a:spcPts val="3200"/>
              </a:lnSpc>
              <a:spcBef>
                <a:spcPts val="0"/>
              </a:spcBef>
              <a:buClrTx/>
              <a:buSzTx/>
              <a:buFont typeface="+mj-ea"/>
              <a:buAutoNum type="circleNumDbPlain"/>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⼀种是使用</a:t>
            </a:r>
            <a:r>
              <a:rPr lang="zh-CN" altLang="zh-CN" sz="18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便于阅读和理解的文字描述</a:t>
            </a: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p>
          <a:p>
            <a:pPr marL="517525" lvl="0" indent="-342900" algn="l" defTabSz="914400" eaLnBrk="1" hangingPunct="1">
              <a:lnSpc>
                <a:spcPts val="3200"/>
              </a:lnSpc>
              <a:spcBef>
                <a:spcPts val="0"/>
              </a:spcBef>
              <a:buClrTx/>
              <a:buSzTx/>
              <a:buFont typeface="+mj-ea"/>
              <a:buAutoNum type="circleNumDbPlain"/>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另⼀种是让</a:t>
            </a:r>
            <a:r>
              <a:rPr lang="zh-CN" altLang="zh-CN" sz="1800"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计算机能够理解的程序代码</a:t>
            </a: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p>
          <a:p>
            <a:pPr lvl="0" algn="l" defTabSz="914400" eaLnBrk="1" hangingPunct="1">
              <a:lnSpc>
                <a:spcPts val="3200"/>
              </a:lnSpc>
              <a:spcBef>
                <a:spcPts val="0"/>
              </a:spcBef>
              <a:buClrTx/>
              <a:buSzTx/>
              <a:buFont typeface="Wingdings" panose="05000000000000000000" charset="0"/>
              <a:defRPr/>
            </a:pPr>
            <a:r>
              <a:rPr lang="zh-CN" altLang="zh-CN" sz="1800"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这两种不同形式的协议都必须能够对网络上信息交换过程做出精确的解释。</a:t>
            </a:r>
          </a:p>
        </p:txBody>
      </p:sp>
      <p:sp>
        <p:nvSpPr>
          <p:cNvPr id="6" name="灯片编号占位符 4">
            <a:extLst>
              <a:ext uri="{FF2B5EF4-FFF2-40B4-BE49-F238E27FC236}">
                <a16:creationId xmlns:a16="http://schemas.microsoft.com/office/drawing/2014/main" id="{7882D5C4-9502-00B7-9425-0551460C1976}"/>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常见的三个体系架构</a:t>
            </a:r>
            <a:endParaRPr lang="zh-CN" altLang="en-US"/>
          </a:p>
        </p:txBody>
      </p:sp>
      <p:pic>
        <p:nvPicPr>
          <p:cNvPr id="4" name="图片 3"/>
          <p:cNvPicPr>
            <a:picLocks noChangeAspect="1"/>
          </p:cNvPicPr>
          <p:nvPr>
            <p:custDataLst>
              <p:tags r:id="rId1"/>
            </p:custDataLst>
          </p:nvPr>
        </p:nvPicPr>
        <p:blipFill>
          <a:blip r:embed="rId3"/>
          <a:stretch>
            <a:fillRect/>
          </a:stretch>
        </p:blipFill>
        <p:spPr>
          <a:xfrm>
            <a:off x="1904365" y="1054735"/>
            <a:ext cx="8086725" cy="5041265"/>
          </a:xfrm>
          <a:prstGeom prst="rect">
            <a:avLst/>
          </a:prstGeom>
        </p:spPr>
      </p:pic>
      <p:sp>
        <p:nvSpPr>
          <p:cNvPr id="2" name="灯片编号占位符 4">
            <a:extLst>
              <a:ext uri="{FF2B5EF4-FFF2-40B4-BE49-F238E27FC236}">
                <a16:creationId xmlns:a16="http://schemas.microsoft.com/office/drawing/2014/main" id="{B51BFAF1-5592-48B9-A9BA-CD0497611AC8}"/>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协议与封装</a:t>
            </a:r>
          </a:p>
        </p:txBody>
      </p:sp>
      <p:pic>
        <p:nvPicPr>
          <p:cNvPr id="4" name="图片 3"/>
          <p:cNvPicPr>
            <a:picLocks noChangeAspect="1"/>
          </p:cNvPicPr>
          <p:nvPr>
            <p:custDataLst>
              <p:tags r:id="rId1"/>
            </p:custDataLst>
          </p:nvPr>
        </p:nvPicPr>
        <p:blipFill>
          <a:blip r:embed="rId4"/>
          <a:stretch>
            <a:fillRect/>
          </a:stretch>
        </p:blipFill>
        <p:spPr>
          <a:xfrm>
            <a:off x="133350" y="1520190"/>
            <a:ext cx="4816475" cy="358775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4949825" y="1715770"/>
            <a:ext cx="6999605" cy="3046730"/>
          </a:xfrm>
          <a:prstGeom prst="rect">
            <a:avLst/>
          </a:prstGeom>
        </p:spPr>
      </p:pic>
      <p:sp>
        <p:nvSpPr>
          <p:cNvPr id="6" name="文本框 5"/>
          <p:cNvSpPr txBox="1"/>
          <p:nvPr/>
        </p:nvSpPr>
        <p:spPr>
          <a:xfrm>
            <a:off x="393065" y="5345430"/>
            <a:ext cx="11254105" cy="87185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r>
              <a:rPr lang="zh-CN" altLang="en-US" sz="2400" dirty="0">
                <a:latin typeface="楷体" panose="02010609060101010101" pitchFamily="49" charset="-122"/>
                <a:ea typeface="楷体" panose="02010609060101010101" pitchFamily="49" charset="-122"/>
                <a:cs typeface="楷体" panose="02010609060101010101" pitchFamily="49" charset="-122"/>
              </a:rPr>
              <a:t>PDU (Protocol Data Unit)：协议数据单元。</a:t>
            </a:r>
          </a:p>
          <a:p>
            <a:r>
              <a:rPr lang="zh-CN" altLang="en-US" sz="2400" dirty="0">
                <a:latin typeface="楷体" panose="02010609060101010101" pitchFamily="49" charset="-122"/>
                <a:ea typeface="楷体" panose="02010609060101010101" pitchFamily="49" charset="-122"/>
                <a:cs typeface="楷体" panose="02010609060101010101" pitchFamily="49" charset="-122"/>
              </a:rPr>
              <a:t>OSI参考模型把对等层次之间传送的数据单位称为该层的协议数据单元PDU</a:t>
            </a:r>
          </a:p>
        </p:txBody>
      </p:sp>
      <p:sp>
        <p:nvSpPr>
          <p:cNvPr id="2" name="灯片编号占位符 4">
            <a:extLst>
              <a:ext uri="{FF2B5EF4-FFF2-40B4-BE49-F238E27FC236}">
                <a16:creationId xmlns:a16="http://schemas.microsoft.com/office/drawing/2014/main" id="{6D37249F-9973-AEEC-2556-E2BEEB9B7FCA}"/>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984375" y="2067996"/>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87" name="Rectangle 3"/>
          <p:cNvSpPr>
            <a:spLocks noChangeArrowheads="1"/>
          </p:cNvSpPr>
          <p:nvPr/>
        </p:nvSpPr>
        <p:spPr bwMode="auto">
          <a:xfrm>
            <a:off x="5719763" y="2369622"/>
            <a:ext cx="19304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88" name="Text Box 4"/>
          <p:cNvSpPr txBox="1">
            <a:spLocks noChangeArrowheads="1"/>
          </p:cNvSpPr>
          <p:nvPr/>
        </p:nvSpPr>
        <p:spPr bwMode="auto">
          <a:xfrm>
            <a:off x="5632451" y="2370724"/>
            <a:ext cx="2060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上层数据</a:t>
            </a:r>
            <a:endParaRPr lang="en-US" altLang="zh-CN" sz="1600">
              <a:ea typeface="宋体" panose="02010600030101010101" pitchFamily="2" charset="-122"/>
            </a:endParaRPr>
          </a:p>
        </p:txBody>
      </p:sp>
      <p:pic>
        <p:nvPicPr>
          <p:cNvPr id="4198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1" y="1450975"/>
            <a:ext cx="731839"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1990" name="Rectangle 6"/>
          <p:cNvSpPr>
            <a:spLocks noChangeArrowheads="1"/>
          </p:cNvSpPr>
          <p:nvPr/>
        </p:nvSpPr>
        <p:spPr bwMode="auto">
          <a:xfrm>
            <a:off x="5730877" y="5172352"/>
            <a:ext cx="3979863"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91" name="Text Box 7"/>
          <p:cNvSpPr txBox="1">
            <a:spLocks noChangeArrowheads="1"/>
          </p:cNvSpPr>
          <p:nvPr/>
        </p:nvSpPr>
        <p:spPr bwMode="auto">
          <a:xfrm>
            <a:off x="5700713" y="5177424"/>
            <a:ext cx="40751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LLC </a:t>
            </a:r>
            <a:r>
              <a:rPr lang="zh-CN" altLang="en-US" sz="1600">
                <a:ea typeface="宋体" panose="02010600030101010101" pitchFamily="2" charset="-122"/>
              </a:rPr>
              <a:t>头 + </a:t>
            </a:r>
            <a:r>
              <a:rPr lang="en-US" altLang="zh-CN" sz="1600">
                <a:ea typeface="宋体" panose="02010600030101010101" pitchFamily="2" charset="-122"/>
              </a:rPr>
              <a:t>IP + TCP + </a:t>
            </a:r>
            <a:r>
              <a:rPr lang="zh-CN" altLang="en-US" sz="1600">
                <a:ea typeface="宋体" panose="02010600030101010101" pitchFamily="2" charset="-122"/>
              </a:rPr>
              <a:t>上层数据</a:t>
            </a:r>
          </a:p>
        </p:txBody>
      </p:sp>
      <p:sp>
        <p:nvSpPr>
          <p:cNvPr id="41992" name="Rectangle 8"/>
          <p:cNvSpPr>
            <a:spLocks noChangeArrowheads="1"/>
          </p:cNvSpPr>
          <p:nvPr/>
        </p:nvSpPr>
        <p:spPr bwMode="auto">
          <a:xfrm>
            <a:off x="3965576" y="5170764"/>
            <a:ext cx="1736725" cy="369332"/>
          </a:xfrm>
          <a:prstGeom prst="rect">
            <a:avLst/>
          </a:prstGeom>
          <a:solidFill>
            <a:srgbClr val="CC99FF"/>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93" name="Text Box 9"/>
          <p:cNvSpPr txBox="1">
            <a:spLocks noChangeArrowheads="1"/>
          </p:cNvSpPr>
          <p:nvPr/>
        </p:nvSpPr>
        <p:spPr bwMode="auto">
          <a:xfrm>
            <a:off x="4441207" y="5190124"/>
            <a:ext cx="9156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MAC </a:t>
            </a:r>
            <a:r>
              <a:rPr lang="zh-CN" altLang="en-US" sz="1600">
                <a:ea typeface="宋体" panose="02010600030101010101" pitchFamily="2" charset="-122"/>
              </a:rPr>
              <a:t>头</a:t>
            </a:r>
            <a:endParaRPr lang="en-US" altLang="zh-CN" sz="1600">
              <a:ea typeface="宋体" panose="02010600030101010101" pitchFamily="2" charset="-122"/>
            </a:endParaRPr>
          </a:p>
        </p:txBody>
      </p:sp>
      <p:sp>
        <p:nvSpPr>
          <p:cNvPr id="41994" name="Rectangle 10"/>
          <p:cNvSpPr>
            <a:spLocks noChangeArrowheads="1"/>
          </p:cNvSpPr>
          <p:nvPr/>
        </p:nvSpPr>
        <p:spPr bwMode="auto">
          <a:xfrm>
            <a:off x="5668963" y="4483378"/>
            <a:ext cx="30480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95" name="Text Box 11"/>
          <p:cNvSpPr txBox="1">
            <a:spLocks noChangeArrowheads="1"/>
          </p:cNvSpPr>
          <p:nvPr/>
        </p:nvSpPr>
        <p:spPr bwMode="auto">
          <a:xfrm>
            <a:off x="5857877" y="4507499"/>
            <a:ext cx="3076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IP + TCP +</a:t>
            </a: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1996" name="Text Box 12"/>
          <p:cNvSpPr txBox="1">
            <a:spLocks noChangeArrowheads="1"/>
          </p:cNvSpPr>
          <p:nvPr/>
        </p:nvSpPr>
        <p:spPr bwMode="auto">
          <a:xfrm>
            <a:off x="4832063" y="4447173"/>
            <a:ext cx="184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600">
              <a:latin typeface="Times" panose="02020603050405020304" pitchFamily="18" charset="0"/>
              <a:ea typeface="宋体" panose="02010600030101010101" pitchFamily="2" charset="-122"/>
            </a:endParaRPr>
          </a:p>
        </p:txBody>
      </p:sp>
      <p:sp>
        <p:nvSpPr>
          <p:cNvPr id="41997" name="Text Box 14"/>
          <p:cNvSpPr txBox="1">
            <a:spLocks noChangeArrowheads="1"/>
          </p:cNvSpPr>
          <p:nvPr/>
        </p:nvSpPr>
        <p:spPr bwMode="auto">
          <a:xfrm>
            <a:off x="4446305" y="4509087"/>
            <a:ext cx="8467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LLC </a:t>
            </a:r>
            <a:r>
              <a:rPr lang="zh-CN" altLang="en-US" sz="1600">
                <a:ea typeface="宋体" panose="02010600030101010101" pitchFamily="2" charset="-122"/>
              </a:rPr>
              <a:t>头</a:t>
            </a:r>
          </a:p>
        </p:txBody>
      </p:sp>
      <p:sp>
        <p:nvSpPr>
          <p:cNvPr id="41998" name="Rectangle 15"/>
          <p:cNvSpPr>
            <a:spLocks noChangeArrowheads="1"/>
          </p:cNvSpPr>
          <p:nvPr/>
        </p:nvSpPr>
        <p:spPr bwMode="auto">
          <a:xfrm>
            <a:off x="5734051" y="3808690"/>
            <a:ext cx="23876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1999" name="Text Box 16"/>
          <p:cNvSpPr txBox="1">
            <a:spLocks noChangeArrowheads="1"/>
          </p:cNvSpPr>
          <p:nvPr/>
        </p:nvSpPr>
        <p:spPr bwMode="auto">
          <a:xfrm>
            <a:off x="5451475" y="3842336"/>
            <a:ext cx="30749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TCP+</a:t>
            </a: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2000" name="Rectangle 17"/>
          <p:cNvSpPr>
            <a:spLocks noChangeArrowheads="1"/>
          </p:cNvSpPr>
          <p:nvPr/>
        </p:nvSpPr>
        <p:spPr bwMode="auto">
          <a:xfrm>
            <a:off x="3944939" y="4499252"/>
            <a:ext cx="1736725" cy="369332"/>
          </a:xfrm>
          <a:prstGeom prst="rect">
            <a:avLst/>
          </a:prstGeom>
          <a:solidFill>
            <a:srgbClr val="00FFFF"/>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01" name="Text Box 18"/>
          <p:cNvSpPr txBox="1">
            <a:spLocks noChangeArrowheads="1"/>
          </p:cNvSpPr>
          <p:nvPr/>
        </p:nvSpPr>
        <p:spPr bwMode="auto">
          <a:xfrm>
            <a:off x="4501535" y="3842336"/>
            <a:ext cx="639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IP </a:t>
            </a:r>
            <a:r>
              <a:rPr lang="zh-CN" altLang="en-US" sz="1600">
                <a:ea typeface="宋体" panose="02010600030101010101" pitchFamily="2" charset="-122"/>
              </a:rPr>
              <a:t>头</a:t>
            </a:r>
          </a:p>
        </p:txBody>
      </p:sp>
      <p:sp>
        <p:nvSpPr>
          <p:cNvPr id="42002" name="Rectangle 19"/>
          <p:cNvSpPr>
            <a:spLocks noChangeArrowheads="1"/>
          </p:cNvSpPr>
          <p:nvPr/>
        </p:nvSpPr>
        <p:spPr bwMode="auto">
          <a:xfrm>
            <a:off x="5719763" y="3080822"/>
            <a:ext cx="19304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03" name="Text Box 20"/>
          <p:cNvSpPr txBox="1">
            <a:spLocks noChangeArrowheads="1"/>
          </p:cNvSpPr>
          <p:nvPr/>
        </p:nvSpPr>
        <p:spPr bwMode="auto">
          <a:xfrm>
            <a:off x="5632451" y="3085099"/>
            <a:ext cx="2060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2004" name="Rectangle 21"/>
          <p:cNvSpPr>
            <a:spLocks noChangeArrowheads="1"/>
          </p:cNvSpPr>
          <p:nvPr/>
        </p:nvSpPr>
        <p:spPr bwMode="auto">
          <a:xfrm>
            <a:off x="3963988" y="3089552"/>
            <a:ext cx="1736725" cy="369332"/>
          </a:xfrm>
          <a:prstGeom prst="rect">
            <a:avLst/>
          </a:prstGeom>
          <a:solidFill>
            <a:srgbClr val="FF0000"/>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05" name="Text Box 22"/>
          <p:cNvSpPr txBox="1">
            <a:spLocks noChangeArrowheads="1"/>
          </p:cNvSpPr>
          <p:nvPr/>
        </p:nvSpPr>
        <p:spPr bwMode="auto">
          <a:xfrm>
            <a:off x="4414772" y="3132724"/>
            <a:ext cx="8542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TCP </a:t>
            </a:r>
            <a:r>
              <a:rPr lang="zh-CN" altLang="en-US" sz="1600">
                <a:ea typeface="宋体" panose="02010600030101010101" pitchFamily="2" charset="-122"/>
              </a:rPr>
              <a:t>头</a:t>
            </a:r>
          </a:p>
        </p:txBody>
      </p:sp>
      <p:sp>
        <p:nvSpPr>
          <p:cNvPr id="42006" name="Rectangle 24"/>
          <p:cNvSpPr>
            <a:spLocks noChangeArrowheads="1"/>
          </p:cNvSpPr>
          <p:nvPr/>
        </p:nvSpPr>
        <p:spPr bwMode="auto">
          <a:xfrm>
            <a:off x="5411789" y="6156603"/>
            <a:ext cx="3148012"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07" name="Text Box 25"/>
          <p:cNvSpPr txBox="1">
            <a:spLocks noChangeArrowheads="1"/>
          </p:cNvSpPr>
          <p:nvPr/>
        </p:nvSpPr>
        <p:spPr bwMode="auto">
          <a:xfrm>
            <a:off x="5286376" y="6183899"/>
            <a:ext cx="34639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0101110101001000010</a:t>
            </a:r>
          </a:p>
        </p:txBody>
      </p:sp>
      <p:sp>
        <p:nvSpPr>
          <p:cNvPr id="42008" name="Rectangle 31"/>
          <p:cNvSpPr>
            <a:spLocks noChangeArrowheads="1"/>
          </p:cNvSpPr>
          <p:nvPr/>
        </p:nvSpPr>
        <p:spPr bwMode="auto">
          <a:xfrm>
            <a:off x="1984375" y="2915720"/>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09" name="Text Box 32"/>
          <p:cNvSpPr txBox="1">
            <a:spLocks noChangeArrowheads="1"/>
          </p:cNvSpPr>
          <p:nvPr/>
        </p:nvSpPr>
        <p:spPr bwMode="auto">
          <a:xfrm>
            <a:off x="2297114" y="2917825"/>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传输层 </a:t>
            </a:r>
          </a:p>
        </p:txBody>
      </p:sp>
      <p:sp>
        <p:nvSpPr>
          <p:cNvPr id="42010" name="Rectangle 33"/>
          <p:cNvSpPr>
            <a:spLocks noChangeArrowheads="1"/>
          </p:cNvSpPr>
          <p:nvPr/>
        </p:nvSpPr>
        <p:spPr bwMode="auto">
          <a:xfrm>
            <a:off x="1984375" y="4865171"/>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1" name="Text Box 34"/>
          <p:cNvSpPr txBox="1">
            <a:spLocks noChangeArrowheads="1"/>
          </p:cNvSpPr>
          <p:nvPr/>
        </p:nvSpPr>
        <p:spPr bwMode="auto">
          <a:xfrm>
            <a:off x="2098675" y="4832349"/>
            <a:ext cx="134684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数据链路层</a:t>
            </a:r>
          </a:p>
        </p:txBody>
      </p:sp>
      <p:sp>
        <p:nvSpPr>
          <p:cNvPr id="42012" name="Rectangle 35"/>
          <p:cNvSpPr>
            <a:spLocks noChangeArrowheads="1"/>
          </p:cNvSpPr>
          <p:nvPr/>
        </p:nvSpPr>
        <p:spPr bwMode="auto">
          <a:xfrm>
            <a:off x="1984375" y="5954196"/>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3" name="Text Box 36"/>
          <p:cNvSpPr txBox="1">
            <a:spLocks noChangeArrowheads="1"/>
          </p:cNvSpPr>
          <p:nvPr/>
        </p:nvSpPr>
        <p:spPr bwMode="auto">
          <a:xfrm>
            <a:off x="2297114" y="5942013"/>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物理层 </a:t>
            </a:r>
          </a:p>
        </p:txBody>
      </p:sp>
      <p:sp>
        <p:nvSpPr>
          <p:cNvPr id="42014" name="Rectangle 37"/>
          <p:cNvSpPr>
            <a:spLocks noChangeArrowheads="1"/>
          </p:cNvSpPr>
          <p:nvPr/>
        </p:nvSpPr>
        <p:spPr bwMode="auto">
          <a:xfrm>
            <a:off x="1984375" y="3792020"/>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5" name="Text Box 38"/>
          <p:cNvSpPr txBox="1">
            <a:spLocks noChangeArrowheads="1"/>
          </p:cNvSpPr>
          <p:nvPr/>
        </p:nvSpPr>
        <p:spPr bwMode="auto">
          <a:xfrm>
            <a:off x="2297114" y="3765549"/>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网络层 </a:t>
            </a:r>
          </a:p>
        </p:txBody>
      </p:sp>
      <p:sp>
        <p:nvSpPr>
          <p:cNvPr id="42016" name="AutoShape 39"/>
          <p:cNvSpPr>
            <a:spLocks noChangeArrowheads="1"/>
          </p:cNvSpPr>
          <p:nvPr/>
        </p:nvSpPr>
        <p:spPr bwMode="auto">
          <a:xfrm rot="10800000" flipV="1">
            <a:off x="2535238" y="34114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7" name="Rectangle 40"/>
          <p:cNvSpPr>
            <a:spLocks noChangeArrowheads="1"/>
          </p:cNvSpPr>
          <p:nvPr/>
        </p:nvSpPr>
        <p:spPr bwMode="auto">
          <a:xfrm>
            <a:off x="1984375" y="1706046"/>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8" name="Rectangle 41"/>
          <p:cNvSpPr>
            <a:spLocks noChangeArrowheads="1"/>
          </p:cNvSpPr>
          <p:nvPr/>
        </p:nvSpPr>
        <p:spPr bwMode="auto">
          <a:xfrm>
            <a:off x="1984375" y="2420420"/>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19" name="Text Box 44"/>
          <p:cNvSpPr txBox="1">
            <a:spLocks noChangeArrowheads="1"/>
          </p:cNvSpPr>
          <p:nvPr/>
        </p:nvSpPr>
        <p:spPr bwMode="auto">
          <a:xfrm>
            <a:off x="2333625" y="2078039"/>
            <a:ext cx="8636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表示层</a:t>
            </a:r>
          </a:p>
        </p:txBody>
      </p:sp>
      <p:sp>
        <p:nvSpPr>
          <p:cNvPr id="42020" name="Text Box 45"/>
          <p:cNvSpPr txBox="1">
            <a:spLocks noChangeArrowheads="1"/>
          </p:cNvSpPr>
          <p:nvPr/>
        </p:nvSpPr>
        <p:spPr bwMode="auto">
          <a:xfrm>
            <a:off x="2366965" y="1700214"/>
            <a:ext cx="80502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应用层</a:t>
            </a:r>
          </a:p>
        </p:txBody>
      </p:sp>
      <p:sp>
        <p:nvSpPr>
          <p:cNvPr id="42021" name="Text Box 46"/>
          <p:cNvSpPr txBox="1">
            <a:spLocks noChangeArrowheads="1"/>
          </p:cNvSpPr>
          <p:nvPr/>
        </p:nvSpPr>
        <p:spPr bwMode="auto">
          <a:xfrm>
            <a:off x="2366965" y="2414590"/>
            <a:ext cx="80502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会话层</a:t>
            </a:r>
          </a:p>
        </p:txBody>
      </p:sp>
      <p:sp>
        <p:nvSpPr>
          <p:cNvPr id="42023" name="AutoShape 48"/>
          <p:cNvSpPr>
            <a:spLocks noChangeArrowheads="1"/>
          </p:cNvSpPr>
          <p:nvPr/>
        </p:nvSpPr>
        <p:spPr bwMode="auto">
          <a:xfrm rot="10800000" flipV="1">
            <a:off x="2522538" y="41988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4" name="AutoShape 49"/>
          <p:cNvSpPr>
            <a:spLocks noChangeArrowheads="1"/>
          </p:cNvSpPr>
          <p:nvPr/>
        </p:nvSpPr>
        <p:spPr bwMode="auto">
          <a:xfrm rot="10800000" flipV="1">
            <a:off x="2541589" y="54561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5" name="AutoShape 50"/>
          <p:cNvSpPr>
            <a:spLocks noChangeArrowheads="1"/>
          </p:cNvSpPr>
          <p:nvPr/>
        </p:nvSpPr>
        <p:spPr bwMode="auto">
          <a:xfrm rot="10800000" flipV="1">
            <a:off x="6523038" y="203664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6" name="AutoShape 51"/>
          <p:cNvSpPr>
            <a:spLocks noChangeArrowheads="1"/>
          </p:cNvSpPr>
          <p:nvPr/>
        </p:nvSpPr>
        <p:spPr bwMode="auto">
          <a:xfrm rot="10800000" flipV="1">
            <a:off x="6523038" y="272244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7" name="AutoShape 52"/>
          <p:cNvSpPr>
            <a:spLocks noChangeArrowheads="1"/>
          </p:cNvSpPr>
          <p:nvPr/>
        </p:nvSpPr>
        <p:spPr bwMode="auto">
          <a:xfrm rot="10800000" flipV="1">
            <a:off x="6542089" y="340824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8" name="AutoShape 53"/>
          <p:cNvSpPr>
            <a:spLocks noChangeArrowheads="1"/>
          </p:cNvSpPr>
          <p:nvPr/>
        </p:nvSpPr>
        <p:spPr bwMode="auto">
          <a:xfrm rot="10800000" flipV="1">
            <a:off x="6542089" y="411309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29" name="AutoShape 54"/>
          <p:cNvSpPr>
            <a:spLocks noChangeArrowheads="1"/>
          </p:cNvSpPr>
          <p:nvPr/>
        </p:nvSpPr>
        <p:spPr bwMode="auto">
          <a:xfrm rot="10800000" flipV="1">
            <a:off x="6542089" y="474174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30" name="AutoShape 55"/>
          <p:cNvSpPr>
            <a:spLocks noChangeArrowheads="1"/>
          </p:cNvSpPr>
          <p:nvPr/>
        </p:nvSpPr>
        <p:spPr bwMode="auto">
          <a:xfrm rot="10800000" flipV="1">
            <a:off x="6561138" y="554184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31" name="Rectangle 56"/>
          <p:cNvSpPr>
            <a:spLocks noChangeArrowheads="1"/>
          </p:cNvSpPr>
          <p:nvPr/>
        </p:nvSpPr>
        <p:spPr bwMode="auto">
          <a:xfrm>
            <a:off x="3970339" y="3819803"/>
            <a:ext cx="1736725" cy="369332"/>
          </a:xfrm>
          <a:prstGeom prst="rect">
            <a:avLst/>
          </a:prstGeom>
          <a:solidFill>
            <a:srgbClr val="FFFF00"/>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32" name="Text Box 57"/>
          <p:cNvSpPr txBox="1">
            <a:spLocks noChangeArrowheads="1"/>
          </p:cNvSpPr>
          <p:nvPr/>
        </p:nvSpPr>
        <p:spPr bwMode="auto">
          <a:xfrm>
            <a:off x="4423287" y="4529724"/>
            <a:ext cx="8467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LLC </a:t>
            </a:r>
            <a:r>
              <a:rPr lang="zh-CN" altLang="en-US" sz="1600">
                <a:ea typeface="宋体" panose="02010600030101010101" pitchFamily="2" charset="-122"/>
              </a:rPr>
              <a:t>头</a:t>
            </a:r>
            <a:endParaRPr lang="en-US" altLang="zh-CN" sz="1600">
              <a:ea typeface="宋体" panose="02010600030101010101" pitchFamily="2" charset="-122"/>
            </a:endParaRPr>
          </a:p>
        </p:txBody>
      </p:sp>
      <p:sp>
        <p:nvSpPr>
          <p:cNvPr id="42033" name="Text Box 58"/>
          <p:cNvSpPr txBox="1">
            <a:spLocks noChangeArrowheads="1"/>
          </p:cNvSpPr>
          <p:nvPr/>
        </p:nvSpPr>
        <p:spPr bwMode="auto">
          <a:xfrm>
            <a:off x="4508679" y="3843924"/>
            <a:ext cx="639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IP </a:t>
            </a:r>
            <a:r>
              <a:rPr lang="zh-CN" altLang="en-US" sz="1600">
                <a:ea typeface="宋体" panose="02010600030101010101" pitchFamily="2" charset="-122"/>
              </a:rPr>
              <a:t>头</a:t>
            </a:r>
            <a:endParaRPr lang="en-US" altLang="zh-CN" sz="1600">
              <a:ea typeface="宋体" panose="02010600030101010101" pitchFamily="2" charset="-122"/>
            </a:endParaRPr>
          </a:p>
        </p:txBody>
      </p:sp>
      <p:sp>
        <p:nvSpPr>
          <p:cNvPr id="42034" name="Rectangle 60"/>
          <p:cNvSpPr>
            <a:spLocks noChangeArrowheads="1"/>
          </p:cNvSpPr>
          <p:nvPr/>
        </p:nvSpPr>
        <p:spPr bwMode="auto">
          <a:xfrm>
            <a:off x="8748713" y="4492903"/>
            <a:ext cx="806451" cy="369332"/>
          </a:xfrm>
          <a:prstGeom prst="rect">
            <a:avLst/>
          </a:prstGeom>
          <a:solidFill>
            <a:srgbClr val="339966"/>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35" name="Text Box 61"/>
          <p:cNvSpPr txBox="1">
            <a:spLocks noChangeArrowheads="1"/>
          </p:cNvSpPr>
          <p:nvPr/>
        </p:nvSpPr>
        <p:spPr bwMode="auto">
          <a:xfrm>
            <a:off x="8801100" y="4524375"/>
            <a:ext cx="7048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50000"/>
              </a:spcBef>
              <a:buClrTx/>
              <a:buSzTx/>
              <a:buFontTx/>
              <a:buNone/>
            </a:pPr>
            <a:r>
              <a:rPr lang="en-US" altLang="zh-CN" sz="1800">
                <a:solidFill>
                  <a:schemeClr val="hlink"/>
                </a:solidFill>
                <a:ea typeface="宋体" panose="02010600030101010101" pitchFamily="2" charset="-122"/>
              </a:rPr>
              <a:t>FCS</a:t>
            </a:r>
          </a:p>
        </p:txBody>
      </p:sp>
      <p:sp>
        <p:nvSpPr>
          <p:cNvPr id="42036" name="Rectangle 62"/>
          <p:cNvSpPr>
            <a:spLocks noChangeArrowheads="1"/>
          </p:cNvSpPr>
          <p:nvPr/>
        </p:nvSpPr>
        <p:spPr bwMode="auto">
          <a:xfrm>
            <a:off x="9613900" y="5159652"/>
            <a:ext cx="806451" cy="369332"/>
          </a:xfrm>
          <a:prstGeom prst="rect">
            <a:avLst/>
          </a:prstGeom>
          <a:solidFill>
            <a:srgbClr val="339966"/>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2037" name="Text Box 63"/>
          <p:cNvSpPr txBox="1">
            <a:spLocks noChangeArrowheads="1"/>
          </p:cNvSpPr>
          <p:nvPr/>
        </p:nvSpPr>
        <p:spPr bwMode="auto">
          <a:xfrm>
            <a:off x="9666288" y="5172075"/>
            <a:ext cx="7048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50000"/>
              </a:spcBef>
              <a:buClrTx/>
              <a:buSzTx/>
              <a:buFontTx/>
              <a:buNone/>
            </a:pPr>
            <a:r>
              <a:rPr lang="en-US" altLang="zh-CN" sz="1800">
                <a:solidFill>
                  <a:schemeClr val="hlink"/>
                </a:solidFill>
                <a:ea typeface="宋体" panose="02010600030101010101" pitchFamily="2" charset="-122"/>
              </a:rPr>
              <a:t>FCS</a:t>
            </a:r>
          </a:p>
        </p:txBody>
      </p:sp>
      <p:sp>
        <p:nvSpPr>
          <p:cNvPr id="2" name="标题 2">
            <a:extLst>
              <a:ext uri="{FF2B5EF4-FFF2-40B4-BE49-F238E27FC236}">
                <a16:creationId xmlns:a16="http://schemas.microsoft.com/office/drawing/2014/main" id="{08CD6A04-C949-923E-1B79-66EF71B99792}"/>
              </a:ext>
            </a:extLst>
          </p:cNvPr>
          <p:cNvSpPr txBox="1">
            <a:spLocks/>
          </p:cNvSpPr>
          <p:nvPr/>
        </p:nvSpPr>
        <p:spPr>
          <a:xfrm>
            <a:off x="1003861" y="258243"/>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楷体" panose="02010609060101010101" pitchFamily="49" charset="-122"/>
                <a:ea typeface="楷体" panose="02010609060101010101" pitchFamily="49" charset="-122"/>
                <a:sym typeface="+mn-ea"/>
              </a:rPr>
              <a:t>协议与封装</a:t>
            </a:r>
            <a:r>
              <a:rPr lang="en-US" altLang="zh-CN" b="1" dirty="0">
                <a:latin typeface="楷体" panose="02010609060101010101" pitchFamily="49" charset="-122"/>
                <a:ea typeface="楷体" panose="02010609060101010101" pitchFamily="49" charset="-122"/>
                <a:sym typeface="+mn-ea"/>
              </a:rPr>
              <a:t>-OSI</a:t>
            </a:r>
            <a:endParaRPr lang="zh-CN" altLang="en-US" b="1" dirty="0">
              <a:latin typeface="楷体" panose="02010609060101010101" pitchFamily="49" charset="-122"/>
              <a:ea typeface="楷体" panose="02010609060101010101" pitchFamily="49" charset="-122"/>
              <a:sym typeface="+mn-ea"/>
            </a:endParaRPr>
          </a:p>
        </p:txBody>
      </p:sp>
      <p:sp>
        <p:nvSpPr>
          <p:cNvPr id="3" name="灯片编号占位符 4">
            <a:extLst>
              <a:ext uri="{FF2B5EF4-FFF2-40B4-BE49-F238E27FC236}">
                <a16:creationId xmlns:a16="http://schemas.microsoft.com/office/drawing/2014/main" id="{BB4DBA4B-B065-09A2-9E7A-D1DEC0A40D1C}"/>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274710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9"/>
          <p:cNvSpPr>
            <a:spLocks noChangeArrowheads="1"/>
          </p:cNvSpPr>
          <p:nvPr/>
        </p:nvSpPr>
        <p:spPr bwMode="auto">
          <a:xfrm>
            <a:off x="1984375" y="2067996"/>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35" name="Rectangle 2"/>
          <p:cNvSpPr>
            <a:spLocks noChangeArrowheads="1"/>
          </p:cNvSpPr>
          <p:nvPr/>
        </p:nvSpPr>
        <p:spPr bwMode="auto">
          <a:xfrm>
            <a:off x="5719763" y="2569647"/>
            <a:ext cx="19304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36" name="Text Box 3"/>
          <p:cNvSpPr txBox="1">
            <a:spLocks noChangeArrowheads="1"/>
          </p:cNvSpPr>
          <p:nvPr/>
        </p:nvSpPr>
        <p:spPr bwMode="auto">
          <a:xfrm>
            <a:off x="5632451" y="2570748"/>
            <a:ext cx="2060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上层数据</a:t>
            </a:r>
            <a:endParaRPr lang="en-US" altLang="zh-CN" sz="1600">
              <a:ea typeface="宋体" panose="02010600030101010101" pitchFamily="2" charset="-122"/>
            </a:endParaRPr>
          </a:p>
        </p:txBody>
      </p:sp>
      <p:pic>
        <p:nvPicPr>
          <p:cNvPr id="44037" name="Picture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1" y="1651001"/>
            <a:ext cx="731839"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4038" name="Rectangle 37"/>
          <p:cNvSpPr>
            <a:spLocks noChangeArrowheads="1"/>
          </p:cNvSpPr>
          <p:nvPr/>
        </p:nvSpPr>
        <p:spPr bwMode="auto">
          <a:xfrm>
            <a:off x="6359526" y="5334278"/>
            <a:ext cx="3979863"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39" name="Text Box 38"/>
          <p:cNvSpPr txBox="1">
            <a:spLocks noChangeArrowheads="1"/>
          </p:cNvSpPr>
          <p:nvPr/>
        </p:nvSpPr>
        <p:spPr bwMode="auto">
          <a:xfrm>
            <a:off x="6310313" y="5339348"/>
            <a:ext cx="40751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LLC </a:t>
            </a:r>
            <a:r>
              <a:rPr lang="zh-CN" altLang="en-US" sz="1600">
                <a:ea typeface="宋体" panose="02010600030101010101" pitchFamily="2" charset="-122"/>
              </a:rPr>
              <a:t>头 + </a:t>
            </a:r>
            <a:r>
              <a:rPr lang="en-US" altLang="zh-CN" sz="1600">
                <a:ea typeface="宋体" panose="02010600030101010101" pitchFamily="2" charset="-122"/>
              </a:rPr>
              <a:t>IP + TCP + </a:t>
            </a:r>
            <a:r>
              <a:rPr lang="zh-CN" altLang="en-US" sz="1600">
                <a:ea typeface="宋体" panose="02010600030101010101" pitchFamily="2" charset="-122"/>
              </a:rPr>
              <a:t>上层数据</a:t>
            </a:r>
          </a:p>
        </p:txBody>
      </p:sp>
      <p:sp>
        <p:nvSpPr>
          <p:cNvPr id="44040" name="Rectangle 55"/>
          <p:cNvSpPr>
            <a:spLocks noChangeArrowheads="1"/>
          </p:cNvSpPr>
          <p:nvPr/>
        </p:nvSpPr>
        <p:spPr bwMode="auto">
          <a:xfrm rot="-1165828">
            <a:off x="4594226" y="5637490"/>
            <a:ext cx="1736725"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41" name="Text Box 39"/>
          <p:cNvSpPr txBox="1">
            <a:spLocks noChangeArrowheads="1"/>
          </p:cNvSpPr>
          <p:nvPr/>
        </p:nvSpPr>
        <p:spPr bwMode="auto">
          <a:xfrm rot="-1165828">
            <a:off x="5012707" y="5656848"/>
            <a:ext cx="9156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MAC </a:t>
            </a:r>
            <a:r>
              <a:rPr lang="zh-CN" altLang="en-US" sz="1600">
                <a:ea typeface="宋体" panose="02010600030101010101" pitchFamily="2" charset="-122"/>
              </a:rPr>
              <a:t>头</a:t>
            </a:r>
            <a:endParaRPr lang="en-US" altLang="zh-CN" sz="1600">
              <a:ea typeface="宋体" panose="02010600030101010101" pitchFamily="2" charset="-122"/>
            </a:endParaRPr>
          </a:p>
        </p:txBody>
      </p:sp>
      <p:sp>
        <p:nvSpPr>
          <p:cNvPr id="44042" name="Rectangle 15"/>
          <p:cNvSpPr>
            <a:spLocks noChangeArrowheads="1"/>
          </p:cNvSpPr>
          <p:nvPr/>
        </p:nvSpPr>
        <p:spPr bwMode="auto">
          <a:xfrm>
            <a:off x="6240463" y="4645303"/>
            <a:ext cx="30480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43" name="Text Box 16"/>
          <p:cNvSpPr txBox="1">
            <a:spLocks noChangeArrowheads="1"/>
          </p:cNvSpPr>
          <p:nvPr/>
        </p:nvSpPr>
        <p:spPr bwMode="auto">
          <a:xfrm>
            <a:off x="6276977" y="4650373"/>
            <a:ext cx="3076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IP + TCP +</a:t>
            </a: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4044" name="Text Box 17"/>
          <p:cNvSpPr txBox="1">
            <a:spLocks noChangeArrowheads="1"/>
          </p:cNvSpPr>
          <p:nvPr/>
        </p:nvSpPr>
        <p:spPr bwMode="auto">
          <a:xfrm>
            <a:off x="4832063" y="4647199"/>
            <a:ext cx="184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600">
              <a:latin typeface="Times" panose="02020603050405020304" pitchFamily="18" charset="0"/>
              <a:ea typeface="宋体" panose="02010600030101010101" pitchFamily="2" charset="-122"/>
            </a:endParaRPr>
          </a:p>
        </p:txBody>
      </p:sp>
      <p:sp>
        <p:nvSpPr>
          <p:cNvPr id="44045" name="Rectangle 58"/>
          <p:cNvSpPr>
            <a:spLocks noChangeArrowheads="1"/>
          </p:cNvSpPr>
          <p:nvPr/>
        </p:nvSpPr>
        <p:spPr bwMode="auto">
          <a:xfrm rot="-1290379">
            <a:off x="4287839" y="4932640"/>
            <a:ext cx="1951037"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46" name="Text Box 59"/>
          <p:cNvSpPr txBox="1">
            <a:spLocks noChangeArrowheads="1"/>
          </p:cNvSpPr>
          <p:nvPr/>
        </p:nvSpPr>
        <p:spPr bwMode="auto">
          <a:xfrm rot="-1290379">
            <a:off x="4846355" y="4956761"/>
            <a:ext cx="8467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LLC </a:t>
            </a:r>
            <a:r>
              <a:rPr lang="zh-CN" altLang="en-US" sz="1600">
                <a:ea typeface="宋体" panose="02010600030101010101" pitchFamily="2" charset="-122"/>
              </a:rPr>
              <a:t>头</a:t>
            </a:r>
          </a:p>
        </p:txBody>
      </p:sp>
      <p:sp>
        <p:nvSpPr>
          <p:cNvPr id="44047" name="Rectangle 10"/>
          <p:cNvSpPr>
            <a:spLocks noChangeArrowheads="1"/>
          </p:cNvSpPr>
          <p:nvPr/>
        </p:nvSpPr>
        <p:spPr bwMode="auto">
          <a:xfrm>
            <a:off x="5981700" y="3989664"/>
            <a:ext cx="23876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48" name="Text Box 11"/>
          <p:cNvSpPr txBox="1">
            <a:spLocks noChangeArrowheads="1"/>
          </p:cNvSpPr>
          <p:nvPr/>
        </p:nvSpPr>
        <p:spPr bwMode="auto">
          <a:xfrm>
            <a:off x="5641975" y="4004261"/>
            <a:ext cx="30749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TCP+</a:t>
            </a: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4049" name="Rectangle 61"/>
          <p:cNvSpPr>
            <a:spLocks noChangeArrowheads="1"/>
          </p:cNvSpPr>
          <p:nvPr/>
        </p:nvSpPr>
        <p:spPr bwMode="auto">
          <a:xfrm rot="-1290379">
            <a:off x="4097339" y="4223028"/>
            <a:ext cx="1736725"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0" name="Text Box 62"/>
          <p:cNvSpPr txBox="1">
            <a:spLocks noChangeArrowheads="1"/>
          </p:cNvSpPr>
          <p:nvPr/>
        </p:nvSpPr>
        <p:spPr bwMode="auto">
          <a:xfrm rot="-1290379">
            <a:off x="4653935" y="4232861"/>
            <a:ext cx="639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IP </a:t>
            </a:r>
            <a:r>
              <a:rPr lang="zh-CN" altLang="en-US" sz="1600">
                <a:ea typeface="宋体" panose="02010600030101010101" pitchFamily="2" charset="-122"/>
              </a:rPr>
              <a:t>头</a:t>
            </a:r>
          </a:p>
        </p:txBody>
      </p:sp>
      <p:sp>
        <p:nvSpPr>
          <p:cNvPr id="44051" name="Rectangle 6"/>
          <p:cNvSpPr>
            <a:spLocks noChangeArrowheads="1"/>
          </p:cNvSpPr>
          <p:nvPr/>
        </p:nvSpPr>
        <p:spPr bwMode="auto">
          <a:xfrm>
            <a:off x="5719763" y="3280847"/>
            <a:ext cx="1930400"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2" name="Text Box 7"/>
          <p:cNvSpPr txBox="1">
            <a:spLocks noChangeArrowheads="1"/>
          </p:cNvSpPr>
          <p:nvPr/>
        </p:nvSpPr>
        <p:spPr bwMode="auto">
          <a:xfrm>
            <a:off x="5632451" y="3285124"/>
            <a:ext cx="20605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上层数据</a:t>
            </a:r>
            <a:endParaRPr lang="en-US" altLang="zh-CN" sz="1600">
              <a:ea typeface="宋体" panose="02010600030101010101" pitchFamily="2" charset="-122"/>
            </a:endParaRPr>
          </a:p>
        </p:txBody>
      </p:sp>
      <p:sp>
        <p:nvSpPr>
          <p:cNvPr id="44053" name="Rectangle 64"/>
          <p:cNvSpPr>
            <a:spLocks noChangeArrowheads="1"/>
          </p:cNvSpPr>
          <p:nvPr/>
        </p:nvSpPr>
        <p:spPr bwMode="auto">
          <a:xfrm rot="-1290379">
            <a:off x="3944939" y="3575328"/>
            <a:ext cx="1736725"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4" name="Text Box 65"/>
          <p:cNvSpPr txBox="1">
            <a:spLocks noChangeArrowheads="1"/>
          </p:cNvSpPr>
          <p:nvPr/>
        </p:nvSpPr>
        <p:spPr bwMode="auto">
          <a:xfrm rot="-1290379">
            <a:off x="4395721" y="3599448"/>
            <a:ext cx="8542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en-US" altLang="zh-CN" sz="1600">
                <a:ea typeface="宋体" panose="02010600030101010101" pitchFamily="2" charset="-122"/>
              </a:rPr>
              <a:t>TCP </a:t>
            </a:r>
            <a:r>
              <a:rPr lang="zh-CN" altLang="en-US" sz="1600">
                <a:ea typeface="宋体" panose="02010600030101010101" pitchFamily="2" charset="-122"/>
              </a:rPr>
              <a:t>头</a:t>
            </a:r>
          </a:p>
        </p:txBody>
      </p:sp>
      <p:sp>
        <p:nvSpPr>
          <p:cNvPr id="44055" name="AutoShape 52"/>
          <p:cNvSpPr>
            <a:spLocks noChangeArrowheads="1"/>
          </p:cNvSpPr>
          <p:nvPr/>
        </p:nvSpPr>
        <p:spPr bwMode="auto">
          <a:xfrm flipV="1">
            <a:off x="6494463" y="218269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6" name="Rectangle 81"/>
          <p:cNvSpPr>
            <a:spLocks noChangeArrowheads="1"/>
          </p:cNvSpPr>
          <p:nvPr/>
        </p:nvSpPr>
        <p:spPr bwMode="auto">
          <a:xfrm>
            <a:off x="5411789" y="6156603"/>
            <a:ext cx="3148012" cy="369332"/>
          </a:xfrm>
          <a:prstGeom prst="rect">
            <a:avLst/>
          </a:prstGeom>
          <a:solidFill>
            <a:schemeClr val="bg1"/>
          </a:solidFill>
          <a:ln w="1905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7" name="Text Box 82"/>
          <p:cNvSpPr txBox="1">
            <a:spLocks noChangeArrowheads="1"/>
          </p:cNvSpPr>
          <p:nvPr/>
        </p:nvSpPr>
        <p:spPr bwMode="auto">
          <a:xfrm>
            <a:off x="5286376" y="6183899"/>
            <a:ext cx="34639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r>
              <a:rPr lang="zh-CN" altLang="en-US" sz="1600">
                <a:ea typeface="宋体" panose="02010600030101010101" pitchFamily="2" charset="-122"/>
              </a:rPr>
              <a:t>0101110101001000010</a:t>
            </a:r>
          </a:p>
        </p:txBody>
      </p:sp>
      <p:sp>
        <p:nvSpPr>
          <p:cNvPr id="44058" name="AutoShape 93"/>
          <p:cNvSpPr>
            <a:spLocks noChangeArrowheads="1"/>
          </p:cNvSpPr>
          <p:nvPr/>
        </p:nvSpPr>
        <p:spPr bwMode="auto">
          <a:xfrm flipV="1">
            <a:off x="6494463" y="56847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59" name="AutoShape 94"/>
          <p:cNvSpPr>
            <a:spLocks noChangeArrowheads="1"/>
          </p:cNvSpPr>
          <p:nvPr/>
        </p:nvSpPr>
        <p:spPr bwMode="auto">
          <a:xfrm flipV="1">
            <a:off x="6494463" y="4962407"/>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0" name="AutoShape 95"/>
          <p:cNvSpPr>
            <a:spLocks noChangeArrowheads="1"/>
          </p:cNvSpPr>
          <p:nvPr/>
        </p:nvSpPr>
        <p:spPr bwMode="auto">
          <a:xfrm flipV="1">
            <a:off x="6494463" y="3628907"/>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1" name="AutoShape 96"/>
          <p:cNvSpPr>
            <a:spLocks noChangeArrowheads="1"/>
          </p:cNvSpPr>
          <p:nvPr/>
        </p:nvSpPr>
        <p:spPr bwMode="auto">
          <a:xfrm flipV="1">
            <a:off x="6494463" y="29161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2" name="AutoShape 97"/>
          <p:cNvSpPr>
            <a:spLocks noChangeArrowheads="1"/>
          </p:cNvSpPr>
          <p:nvPr/>
        </p:nvSpPr>
        <p:spPr bwMode="auto">
          <a:xfrm flipV="1">
            <a:off x="6494463" y="4295657"/>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3" name="Rectangle 98"/>
          <p:cNvSpPr>
            <a:spLocks noChangeArrowheads="1"/>
          </p:cNvSpPr>
          <p:nvPr/>
        </p:nvSpPr>
        <p:spPr bwMode="auto">
          <a:xfrm>
            <a:off x="1984375" y="2915720"/>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4" name="Text Box 99"/>
          <p:cNvSpPr txBox="1">
            <a:spLocks noChangeArrowheads="1"/>
          </p:cNvSpPr>
          <p:nvPr/>
        </p:nvSpPr>
        <p:spPr bwMode="auto">
          <a:xfrm>
            <a:off x="2297114" y="2917825"/>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传输层 </a:t>
            </a:r>
          </a:p>
        </p:txBody>
      </p:sp>
      <p:sp>
        <p:nvSpPr>
          <p:cNvPr id="44065" name="Rectangle 100"/>
          <p:cNvSpPr>
            <a:spLocks noChangeArrowheads="1"/>
          </p:cNvSpPr>
          <p:nvPr/>
        </p:nvSpPr>
        <p:spPr bwMode="auto">
          <a:xfrm>
            <a:off x="1984375" y="4865171"/>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6" name="Text Box 101"/>
          <p:cNvSpPr txBox="1">
            <a:spLocks noChangeArrowheads="1"/>
          </p:cNvSpPr>
          <p:nvPr/>
        </p:nvSpPr>
        <p:spPr bwMode="auto">
          <a:xfrm>
            <a:off x="2098675" y="4832349"/>
            <a:ext cx="1346844"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数据链路层</a:t>
            </a:r>
          </a:p>
        </p:txBody>
      </p:sp>
      <p:sp>
        <p:nvSpPr>
          <p:cNvPr id="44067" name="Rectangle 102"/>
          <p:cNvSpPr>
            <a:spLocks noChangeArrowheads="1"/>
          </p:cNvSpPr>
          <p:nvPr/>
        </p:nvSpPr>
        <p:spPr bwMode="auto">
          <a:xfrm>
            <a:off x="1984375" y="5954196"/>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68" name="Text Box 103"/>
          <p:cNvSpPr txBox="1">
            <a:spLocks noChangeArrowheads="1"/>
          </p:cNvSpPr>
          <p:nvPr/>
        </p:nvSpPr>
        <p:spPr bwMode="auto">
          <a:xfrm>
            <a:off x="2297114" y="5942013"/>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物理层 </a:t>
            </a:r>
          </a:p>
        </p:txBody>
      </p:sp>
      <p:sp>
        <p:nvSpPr>
          <p:cNvPr id="44069" name="Rectangle 104"/>
          <p:cNvSpPr>
            <a:spLocks noChangeArrowheads="1"/>
          </p:cNvSpPr>
          <p:nvPr/>
        </p:nvSpPr>
        <p:spPr bwMode="auto">
          <a:xfrm>
            <a:off x="1984375" y="3792020"/>
            <a:ext cx="1570039" cy="369332"/>
          </a:xfrm>
          <a:prstGeom prst="rect">
            <a:avLst/>
          </a:prstGeom>
          <a:solidFill>
            <a:srgbClr val="FFCC99"/>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0" name="Text Box 105"/>
          <p:cNvSpPr txBox="1">
            <a:spLocks noChangeArrowheads="1"/>
          </p:cNvSpPr>
          <p:nvPr/>
        </p:nvSpPr>
        <p:spPr bwMode="auto">
          <a:xfrm>
            <a:off x="2297114" y="3765549"/>
            <a:ext cx="94609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800">
                <a:ea typeface="宋体" panose="02010600030101010101" pitchFamily="2" charset="-122"/>
              </a:rPr>
              <a:t>网络层 </a:t>
            </a:r>
          </a:p>
        </p:txBody>
      </p:sp>
      <p:sp>
        <p:nvSpPr>
          <p:cNvPr id="44071" name="AutoShape 106"/>
          <p:cNvSpPr>
            <a:spLocks noChangeArrowheads="1"/>
          </p:cNvSpPr>
          <p:nvPr/>
        </p:nvSpPr>
        <p:spPr bwMode="auto">
          <a:xfrm flipV="1">
            <a:off x="2535238" y="3411420"/>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2" name="Rectangle 107"/>
          <p:cNvSpPr>
            <a:spLocks noChangeArrowheads="1"/>
          </p:cNvSpPr>
          <p:nvPr/>
        </p:nvSpPr>
        <p:spPr bwMode="auto">
          <a:xfrm>
            <a:off x="1984375" y="1706046"/>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3" name="Rectangle 109"/>
          <p:cNvSpPr>
            <a:spLocks noChangeArrowheads="1"/>
          </p:cNvSpPr>
          <p:nvPr/>
        </p:nvSpPr>
        <p:spPr bwMode="auto">
          <a:xfrm>
            <a:off x="1984375" y="2420420"/>
            <a:ext cx="1570039" cy="369332"/>
          </a:xfrm>
          <a:prstGeom prst="rect">
            <a:avLst/>
          </a:prstGeom>
          <a:solidFill>
            <a:srgbClr val="CCFF66"/>
          </a:solidFill>
          <a:ln w="28575">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4" name="AutoShape 110"/>
          <p:cNvSpPr>
            <a:spLocks noChangeArrowheads="1"/>
          </p:cNvSpPr>
          <p:nvPr/>
        </p:nvSpPr>
        <p:spPr bwMode="auto">
          <a:xfrm flipV="1">
            <a:off x="2563814" y="4316295"/>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5" name="AutoShape 111"/>
          <p:cNvSpPr>
            <a:spLocks noChangeArrowheads="1"/>
          </p:cNvSpPr>
          <p:nvPr/>
        </p:nvSpPr>
        <p:spPr bwMode="auto">
          <a:xfrm flipV="1">
            <a:off x="2535238" y="5529939"/>
            <a:ext cx="438151" cy="419338"/>
          </a:xfrm>
          <a:prstGeom prst="downArrow">
            <a:avLst>
              <a:gd name="adj1" fmla="val 50000"/>
              <a:gd name="adj2" fmla="val 25000"/>
            </a:avLst>
          </a:prstGeom>
          <a:solidFill>
            <a:srgbClr val="798CA6"/>
          </a:solidFill>
          <a:ln w="12700">
            <a:solidFill>
              <a:schemeClr val="tx1"/>
            </a:solidFill>
            <a:miter lim="800000"/>
            <a:headEnd type="none" w="sm" len="sm"/>
            <a:tailEnd type="none" w="sm" len="sm"/>
          </a:ln>
          <a:effectLst>
            <a:outerShdw dist="35921" dir="2700000" algn="ctr" rotWithShape="0">
              <a:schemeClr val="tx1"/>
            </a:outerShdw>
          </a:effectLst>
        </p:spPr>
        <p:txBody>
          <a:bodyPr anchor="ct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a:lnSpc>
                <a:spcPct val="100000"/>
              </a:lnSpc>
              <a:spcBef>
                <a:spcPct val="0"/>
              </a:spcBef>
              <a:buClrTx/>
              <a:buSzTx/>
              <a:buFontTx/>
              <a:buNone/>
            </a:pPr>
            <a:endParaRPr lang="zh-CN" altLang="en-US" sz="1800">
              <a:ea typeface="宋体" panose="02010600030101010101" pitchFamily="2" charset="-122"/>
            </a:endParaRPr>
          </a:p>
        </p:txBody>
      </p:sp>
      <p:sp>
        <p:nvSpPr>
          <p:cNvPr id="44076" name="Text Box 116"/>
          <p:cNvSpPr txBox="1">
            <a:spLocks noChangeArrowheads="1"/>
          </p:cNvSpPr>
          <p:nvPr/>
        </p:nvSpPr>
        <p:spPr bwMode="auto">
          <a:xfrm>
            <a:off x="2333625" y="2078039"/>
            <a:ext cx="8636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表示层</a:t>
            </a:r>
          </a:p>
        </p:txBody>
      </p:sp>
      <p:sp>
        <p:nvSpPr>
          <p:cNvPr id="44077" name="Text Box 117"/>
          <p:cNvSpPr txBox="1">
            <a:spLocks noChangeArrowheads="1"/>
          </p:cNvSpPr>
          <p:nvPr/>
        </p:nvSpPr>
        <p:spPr bwMode="auto">
          <a:xfrm>
            <a:off x="2366965" y="1700214"/>
            <a:ext cx="80502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应用层</a:t>
            </a:r>
          </a:p>
        </p:txBody>
      </p:sp>
      <p:sp>
        <p:nvSpPr>
          <p:cNvPr id="44078" name="Text Box 118"/>
          <p:cNvSpPr txBox="1">
            <a:spLocks noChangeArrowheads="1"/>
          </p:cNvSpPr>
          <p:nvPr/>
        </p:nvSpPr>
        <p:spPr bwMode="auto">
          <a:xfrm>
            <a:off x="2366965" y="2414590"/>
            <a:ext cx="805029"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nSpc>
                <a:spcPct val="100000"/>
              </a:lnSpc>
              <a:spcBef>
                <a:spcPct val="0"/>
              </a:spcBef>
              <a:buClrTx/>
              <a:buSzTx/>
              <a:buFontTx/>
              <a:buNone/>
            </a:pPr>
            <a:r>
              <a:rPr lang="zh-CN" altLang="en-US" sz="1600">
                <a:ea typeface="宋体" panose="02010600030101010101" pitchFamily="2" charset="-122"/>
              </a:rPr>
              <a:t>会话层</a:t>
            </a:r>
          </a:p>
        </p:txBody>
      </p:sp>
      <p:sp>
        <p:nvSpPr>
          <p:cNvPr id="2" name="标题 2">
            <a:extLst>
              <a:ext uri="{FF2B5EF4-FFF2-40B4-BE49-F238E27FC236}">
                <a16:creationId xmlns:a16="http://schemas.microsoft.com/office/drawing/2014/main" id="{39025989-F33D-1192-F8D3-7B7B075EFDA7}"/>
              </a:ext>
            </a:extLst>
          </p:cNvPr>
          <p:cNvSpPr txBox="1">
            <a:spLocks/>
          </p:cNvSpPr>
          <p:nvPr/>
        </p:nvSpPr>
        <p:spPr>
          <a:xfrm>
            <a:off x="1003861" y="258243"/>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楷体" panose="02010609060101010101" pitchFamily="49" charset="-122"/>
                <a:ea typeface="楷体" panose="02010609060101010101" pitchFamily="49" charset="-122"/>
                <a:sym typeface="+mn-ea"/>
              </a:rPr>
              <a:t>协议与封装</a:t>
            </a:r>
            <a:r>
              <a:rPr lang="en-US" altLang="zh-CN" b="1" dirty="0">
                <a:latin typeface="楷体" panose="02010609060101010101" pitchFamily="49" charset="-122"/>
                <a:ea typeface="楷体" panose="02010609060101010101" pitchFamily="49" charset="-122"/>
                <a:sym typeface="+mn-ea"/>
              </a:rPr>
              <a:t>-OSI</a:t>
            </a:r>
            <a:endParaRPr lang="zh-CN" altLang="en-US" b="1" dirty="0">
              <a:latin typeface="楷体" panose="02010609060101010101" pitchFamily="49" charset="-122"/>
              <a:ea typeface="楷体" panose="02010609060101010101" pitchFamily="49" charset="-122"/>
              <a:sym typeface="+mn-ea"/>
            </a:endParaRPr>
          </a:p>
        </p:txBody>
      </p:sp>
      <p:sp>
        <p:nvSpPr>
          <p:cNvPr id="3" name="灯片编号占位符 4">
            <a:extLst>
              <a:ext uri="{FF2B5EF4-FFF2-40B4-BE49-F238E27FC236}">
                <a16:creationId xmlns:a16="http://schemas.microsoft.com/office/drawing/2014/main" id="{51B7C088-86E6-DC85-87E8-8BE13C700041}"/>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326291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3" name="Group 2052"/>
          <p:cNvGrpSpPr>
            <a:grpSpLocks/>
          </p:cNvGrpSpPr>
          <p:nvPr/>
        </p:nvGrpSpPr>
        <p:grpSpPr bwMode="auto">
          <a:xfrm>
            <a:off x="2338388" y="1582739"/>
            <a:ext cx="8020051" cy="4283075"/>
            <a:chOff x="240" y="905"/>
            <a:chExt cx="5052" cy="2925"/>
          </a:xfrm>
        </p:grpSpPr>
        <p:sp>
          <p:nvSpPr>
            <p:cNvPr id="46084" name="Rectangle 2053"/>
            <p:cNvSpPr>
              <a:spLocks noChangeArrowheads="1"/>
            </p:cNvSpPr>
            <p:nvPr/>
          </p:nvSpPr>
          <p:spPr bwMode="auto">
            <a:xfrm>
              <a:off x="2844" y="3585"/>
              <a:ext cx="2448" cy="213"/>
            </a:xfrm>
            <a:prstGeom prst="rect">
              <a:avLst/>
            </a:prstGeom>
            <a:solidFill>
              <a:srgbClr val="96969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通    信    介    质</a:t>
              </a:r>
            </a:p>
          </p:txBody>
        </p:sp>
        <p:sp>
          <p:nvSpPr>
            <p:cNvPr id="46085" name="Rectangle 2054"/>
            <p:cNvSpPr>
              <a:spLocks noChangeArrowheads="1"/>
            </p:cNvSpPr>
            <p:nvPr/>
          </p:nvSpPr>
          <p:spPr bwMode="auto">
            <a:xfrm>
              <a:off x="300" y="1286"/>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应用层</a:t>
              </a:r>
            </a:p>
          </p:txBody>
        </p:sp>
        <p:sp>
          <p:nvSpPr>
            <p:cNvPr id="46086" name="Rectangle 2055"/>
            <p:cNvSpPr>
              <a:spLocks noChangeArrowheads="1"/>
            </p:cNvSpPr>
            <p:nvPr/>
          </p:nvSpPr>
          <p:spPr bwMode="auto">
            <a:xfrm>
              <a:off x="302" y="1617"/>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表示层</a:t>
              </a:r>
            </a:p>
          </p:txBody>
        </p:sp>
        <p:sp>
          <p:nvSpPr>
            <p:cNvPr id="46087" name="Rectangle 2056"/>
            <p:cNvSpPr>
              <a:spLocks noChangeArrowheads="1"/>
            </p:cNvSpPr>
            <p:nvPr/>
          </p:nvSpPr>
          <p:spPr bwMode="auto">
            <a:xfrm>
              <a:off x="302" y="1953"/>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会话层</a:t>
              </a:r>
            </a:p>
          </p:txBody>
        </p:sp>
        <p:sp>
          <p:nvSpPr>
            <p:cNvPr id="46088" name="Rectangle 2057"/>
            <p:cNvSpPr>
              <a:spLocks noChangeArrowheads="1"/>
            </p:cNvSpPr>
            <p:nvPr/>
          </p:nvSpPr>
          <p:spPr bwMode="auto">
            <a:xfrm>
              <a:off x="288" y="2248"/>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传输层</a:t>
              </a:r>
            </a:p>
          </p:txBody>
        </p:sp>
        <p:sp>
          <p:nvSpPr>
            <p:cNvPr id="46089" name="Rectangle 2058"/>
            <p:cNvSpPr>
              <a:spLocks noChangeArrowheads="1"/>
            </p:cNvSpPr>
            <p:nvPr/>
          </p:nvSpPr>
          <p:spPr bwMode="auto">
            <a:xfrm>
              <a:off x="302" y="2625"/>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网络层</a:t>
              </a:r>
            </a:p>
          </p:txBody>
        </p:sp>
        <p:sp>
          <p:nvSpPr>
            <p:cNvPr id="46090" name="Rectangle 2059"/>
            <p:cNvSpPr>
              <a:spLocks noChangeArrowheads="1"/>
            </p:cNvSpPr>
            <p:nvPr/>
          </p:nvSpPr>
          <p:spPr bwMode="auto">
            <a:xfrm>
              <a:off x="302" y="2961"/>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数据连路层</a:t>
              </a:r>
            </a:p>
          </p:txBody>
        </p:sp>
        <p:sp>
          <p:nvSpPr>
            <p:cNvPr id="46091" name="Rectangle 2060"/>
            <p:cNvSpPr>
              <a:spLocks noChangeArrowheads="1"/>
            </p:cNvSpPr>
            <p:nvPr/>
          </p:nvSpPr>
          <p:spPr bwMode="auto">
            <a:xfrm>
              <a:off x="302" y="3297"/>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物理层</a:t>
              </a:r>
            </a:p>
          </p:txBody>
        </p:sp>
        <p:sp>
          <p:nvSpPr>
            <p:cNvPr id="46092" name="Rectangle 2061"/>
            <p:cNvSpPr>
              <a:spLocks noChangeArrowheads="1"/>
            </p:cNvSpPr>
            <p:nvPr/>
          </p:nvSpPr>
          <p:spPr bwMode="auto">
            <a:xfrm>
              <a:off x="3722" y="1281"/>
              <a:ext cx="1296" cy="288"/>
            </a:xfrm>
            <a:prstGeom prst="rect">
              <a:avLst/>
            </a:prstGeom>
            <a:solidFill>
              <a:srgbClr val="0066CC"/>
            </a:solidFill>
            <a:ln w="19050">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应用层</a:t>
              </a:r>
            </a:p>
          </p:txBody>
        </p:sp>
        <p:sp>
          <p:nvSpPr>
            <p:cNvPr id="46093" name="Rectangle 2062"/>
            <p:cNvSpPr>
              <a:spLocks noChangeArrowheads="1"/>
            </p:cNvSpPr>
            <p:nvPr/>
          </p:nvSpPr>
          <p:spPr bwMode="auto">
            <a:xfrm>
              <a:off x="3722" y="1617"/>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表示层</a:t>
              </a:r>
            </a:p>
          </p:txBody>
        </p:sp>
        <p:sp>
          <p:nvSpPr>
            <p:cNvPr id="46094" name="Rectangle 2063"/>
            <p:cNvSpPr>
              <a:spLocks noChangeArrowheads="1"/>
            </p:cNvSpPr>
            <p:nvPr/>
          </p:nvSpPr>
          <p:spPr bwMode="auto">
            <a:xfrm>
              <a:off x="3722" y="1953"/>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会话层</a:t>
              </a:r>
            </a:p>
          </p:txBody>
        </p:sp>
        <p:sp>
          <p:nvSpPr>
            <p:cNvPr id="46095" name="Rectangle 2064"/>
            <p:cNvSpPr>
              <a:spLocks noChangeArrowheads="1"/>
            </p:cNvSpPr>
            <p:nvPr/>
          </p:nvSpPr>
          <p:spPr bwMode="auto">
            <a:xfrm>
              <a:off x="3722" y="2289"/>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传输层</a:t>
              </a:r>
            </a:p>
          </p:txBody>
        </p:sp>
        <p:sp>
          <p:nvSpPr>
            <p:cNvPr id="46096" name="Rectangle 2065"/>
            <p:cNvSpPr>
              <a:spLocks noChangeArrowheads="1"/>
            </p:cNvSpPr>
            <p:nvPr/>
          </p:nvSpPr>
          <p:spPr bwMode="auto">
            <a:xfrm>
              <a:off x="3722" y="2625"/>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网络层</a:t>
              </a:r>
            </a:p>
          </p:txBody>
        </p:sp>
        <p:sp>
          <p:nvSpPr>
            <p:cNvPr id="46097" name="Rectangle 2066"/>
            <p:cNvSpPr>
              <a:spLocks noChangeArrowheads="1"/>
            </p:cNvSpPr>
            <p:nvPr/>
          </p:nvSpPr>
          <p:spPr bwMode="auto">
            <a:xfrm>
              <a:off x="3722" y="2961"/>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数据连路层</a:t>
              </a:r>
            </a:p>
          </p:txBody>
        </p:sp>
        <p:sp>
          <p:nvSpPr>
            <p:cNvPr id="46098" name="Rectangle 2067"/>
            <p:cNvSpPr>
              <a:spLocks noChangeArrowheads="1"/>
            </p:cNvSpPr>
            <p:nvPr/>
          </p:nvSpPr>
          <p:spPr bwMode="auto">
            <a:xfrm>
              <a:off x="3722" y="3297"/>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物理层</a:t>
              </a:r>
            </a:p>
          </p:txBody>
        </p:sp>
        <p:sp>
          <p:nvSpPr>
            <p:cNvPr id="46099" name="Rectangle 2068"/>
            <p:cNvSpPr>
              <a:spLocks noChangeArrowheads="1"/>
            </p:cNvSpPr>
            <p:nvPr/>
          </p:nvSpPr>
          <p:spPr bwMode="auto">
            <a:xfrm>
              <a:off x="2042" y="2625"/>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网络层</a:t>
              </a:r>
            </a:p>
          </p:txBody>
        </p:sp>
        <p:sp>
          <p:nvSpPr>
            <p:cNvPr id="46100" name="Rectangle 2069"/>
            <p:cNvSpPr>
              <a:spLocks noChangeArrowheads="1"/>
            </p:cNvSpPr>
            <p:nvPr/>
          </p:nvSpPr>
          <p:spPr bwMode="auto">
            <a:xfrm>
              <a:off x="2042" y="2961"/>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数据连路层</a:t>
              </a:r>
            </a:p>
          </p:txBody>
        </p:sp>
        <p:sp>
          <p:nvSpPr>
            <p:cNvPr id="46101" name="Rectangle 2070"/>
            <p:cNvSpPr>
              <a:spLocks noChangeArrowheads="1"/>
            </p:cNvSpPr>
            <p:nvPr/>
          </p:nvSpPr>
          <p:spPr bwMode="auto">
            <a:xfrm>
              <a:off x="2042" y="3297"/>
              <a:ext cx="1296" cy="288"/>
            </a:xfrm>
            <a:prstGeom prst="rect">
              <a:avLst/>
            </a:prstGeom>
            <a:solidFill>
              <a:srgbClr val="0066CC"/>
            </a:solidFill>
            <a:ln w="19050" algn="ctr">
              <a:solidFill>
                <a:schemeClr val="tx1"/>
              </a:solidFill>
              <a:miter lim="800000"/>
              <a:headEnd/>
              <a:tailEnd/>
            </a:ln>
            <a:effectLst>
              <a:outerShdw dist="107763" dir="18900000" algn="ctr" rotWithShape="0">
                <a:schemeClr val="bg2"/>
              </a:outerShdw>
            </a:effec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物理层</a:t>
              </a:r>
            </a:p>
          </p:txBody>
        </p:sp>
        <p:sp>
          <p:nvSpPr>
            <p:cNvPr id="46102" name="Rectangle 2071"/>
            <p:cNvSpPr>
              <a:spLocks noChangeArrowheads="1"/>
            </p:cNvSpPr>
            <p:nvPr/>
          </p:nvSpPr>
          <p:spPr bwMode="auto">
            <a:xfrm>
              <a:off x="240" y="3585"/>
              <a:ext cx="2016" cy="245"/>
            </a:xfrm>
            <a:prstGeom prst="rect">
              <a:avLst/>
            </a:prstGeom>
            <a:solidFill>
              <a:srgbClr val="66669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a:solidFill>
                    <a:schemeClr val="bg1"/>
                  </a:solidFill>
                  <a:latin typeface="宋体" panose="02010600030101010101" pitchFamily="2" charset="-122"/>
                  <a:ea typeface="宋体" panose="02010600030101010101" pitchFamily="2" charset="-122"/>
                </a:rPr>
                <a:t>通    信    介    质</a:t>
              </a:r>
            </a:p>
          </p:txBody>
        </p:sp>
        <p:sp>
          <p:nvSpPr>
            <p:cNvPr id="46103" name="Line 2072"/>
            <p:cNvSpPr>
              <a:spLocks noChangeShapeType="1"/>
            </p:cNvSpPr>
            <p:nvPr/>
          </p:nvSpPr>
          <p:spPr bwMode="auto">
            <a:xfrm flipV="1">
              <a:off x="1548" y="2390"/>
              <a:ext cx="2208"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4" name="Text Box 2073"/>
            <p:cNvSpPr txBox="1">
              <a:spLocks noChangeArrowheads="1"/>
            </p:cNvSpPr>
            <p:nvPr/>
          </p:nvSpPr>
          <p:spPr bwMode="auto">
            <a:xfrm>
              <a:off x="2121" y="2144"/>
              <a:ext cx="1086"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传输层协议</a:t>
              </a:r>
            </a:p>
          </p:txBody>
        </p:sp>
        <p:sp>
          <p:nvSpPr>
            <p:cNvPr id="46105" name="Line 2074"/>
            <p:cNvSpPr>
              <a:spLocks noChangeShapeType="1"/>
            </p:cNvSpPr>
            <p:nvPr/>
          </p:nvSpPr>
          <p:spPr bwMode="auto">
            <a:xfrm flipV="1">
              <a:off x="1596" y="2102"/>
              <a:ext cx="2208"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6" name="Text Box 2075"/>
            <p:cNvSpPr txBox="1">
              <a:spLocks noChangeArrowheads="1"/>
            </p:cNvSpPr>
            <p:nvPr/>
          </p:nvSpPr>
          <p:spPr bwMode="auto">
            <a:xfrm>
              <a:off x="2121" y="1865"/>
              <a:ext cx="1086"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会话层协议</a:t>
              </a:r>
            </a:p>
          </p:txBody>
        </p:sp>
        <p:sp>
          <p:nvSpPr>
            <p:cNvPr id="46107" name="Line 2076"/>
            <p:cNvSpPr>
              <a:spLocks noChangeShapeType="1"/>
            </p:cNvSpPr>
            <p:nvPr/>
          </p:nvSpPr>
          <p:spPr bwMode="auto">
            <a:xfrm flipV="1">
              <a:off x="1596" y="1766"/>
              <a:ext cx="2112"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8" name="Text Box 2077"/>
            <p:cNvSpPr txBox="1">
              <a:spLocks noChangeArrowheads="1"/>
            </p:cNvSpPr>
            <p:nvPr/>
          </p:nvSpPr>
          <p:spPr bwMode="auto">
            <a:xfrm>
              <a:off x="2121" y="1529"/>
              <a:ext cx="1086"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表示层协议</a:t>
              </a:r>
            </a:p>
          </p:txBody>
        </p:sp>
        <p:sp>
          <p:nvSpPr>
            <p:cNvPr id="46109" name="Line 2078"/>
            <p:cNvSpPr>
              <a:spLocks noChangeShapeType="1"/>
            </p:cNvSpPr>
            <p:nvPr/>
          </p:nvSpPr>
          <p:spPr bwMode="auto">
            <a:xfrm>
              <a:off x="1596" y="1430"/>
              <a:ext cx="2112"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0" name="Text Box 2079"/>
            <p:cNvSpPr txBox="1">
              <a:spLocks noChangeArrowheads="1"/>
            </p:cNvSpPr>
            <p:nvPr/>
          </p:nvSpPr>
          <p:spPr bwMode="auto">
            <a:xfrm>
              <a:off x="2121" y="1163"/>
              <a:ext cx="1086"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400" b="0">
                  <a:solidFill>
                    <a:schemeClr val="bg1"/>
                  </a:solidFill>
                  <a:latin typeface="宋体" panose="02010600030101010101" pitchFamily="2" charset="-122"/>
                  <a:ea typeface="宋体" panose="02010600030101010101" pitchFamily="2" charset="-122"/>
                </a:rPr>
                <a:t>应用层协议</a:t>
              </a:r>
            </a:p>
          </p:txBody>
        </p:sp>
        <p:sp>
          <p:nvSpPr>
            <p:cNvPr id="46111" name="Line 2080"/>
            <p:cNvSpPr>
              <a:spLocks noChangeShapeType="1"/>
            </p:cNvSpPr>
            <p:nvPr/>
          </p:nvSpPr>
          <p:spPr bwMode="auto">
            <a:xfrm>
              <a:off x="1531" y="2748"/>
              <a:ext cx="545" cy="26"/>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2" name="Line 2081"/>
            <p:cNvSpPr>
              <a:spLocks noChangeShapeType="1"/>
            </p:cNvSpPr>
            <p:nvPr/>
          </p:nvSpPr>
          <p:spPr bwMode="auto">
            <a:xfrm flipV="1">
              <a:off x="1531" y="3110"/>
              <a:ext cx="497"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3" name="Line 2082"/>
            <p:cNvSpPr>
              <a:spLocks noChangeShapeType="1"/>
            </p:cNvSpPr>
            <p:nvPr/>
          </p:nvSpPr>
          <p:spPr bwMode="auto">
            <a:xfrm flipV="1">
              <a:off x="1531" y="3398"/>
              <a:ext cx="545" cy="30"/>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4" name="Line 2083"/>
            <p:cNvSpPr>
              <a:spLocks noChangeShapeType="1"/>
            </p:cNvSpPr>
            <p:nvPr/>
          </p:nvSpPr>
          <p:spPr bwMode="auto">
            <a:xfrm>
              <a:off x="3372" y="2774"/>
              <a:ext cx="389"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5" name="Line 2084"/>
            <p:cNvSpPr>
              <a:spLocks noChangeShapeType="1"/>
            </p:cNvSpPr>
            <p:nvPr/>
          </p:nvSpPr>
          <p:spPr bwMode="auto">
            <a:xfrm>
              <a:off x="3324" y="3110"/>
              <a:ext cx="389"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6" name="Line 2085"/>
            <p:cNvSpPr>
              <a:spLocks noChangeShapeType="1"/>
            </p:cNvSpPr>
            <p:nvPr/>
          </p:nvSpPr>
          <p:spPr bwMode="auto">
            <a:xfrm>
              <a:off x="3372" y="3446"/>
              <a:ext cx="389" cy="1"/>
            </a:xfrm>
            <a:prstGeom prst="line">
              <a:avLst/>
            </a:prstGeom>
            <a:noFill/>
            <a:ln w="19050">
              <a:solidFill>
                <a:schemeClr val="bg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17" name="Text Box 2086"/>
            <p:cNvSpPr txBox="1">
              <a:spLocks noChangeArrowheads="1"/>
            </p:cNvSpPr>
            <p:nvPr/>
          </p:nvSpPr>
          <p:spPr bwMode="auto">
            <a:xfrm>
              <a:off x="535" y="905"/>
              <a:ext cx="912"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800">
                  <a:latin typeface="宋体" panose="02010600030101010101" pitchFamily="2" charset="-122"/>
                  <a:ea typeface="宋体" panose="02010600030101010101" pitchFamily="2" charset="-122"/>
                </a:rPr>
                <a:t>端系统</a:t>
              </a:r>
              <a:r>
                <a:rPr kumimoji="1" lang="en-US" altLang="zh-CN" sz="2800">
                  <a:latin typeface="宋体" panose="02010600030101010101" pitchFamily="2" charset="-122"/>
                  <a:ea typeface="宋体" panose="02010600030101010101" pitchFamily="2" charset="-122"/>
                </a:rPr>
                <a:t>A</a:t>
              </a:r>
            </a:p>
          </p:txBody>
        </p:sp>
        <p:sp>
          <p:nvSpPr>
            <p:cNvPr id="46118" name="Text Box 2087"/>
            <p:cNvSpPr txBox="1">
              <a:spLocks noChangeArrowheads="1"/>
            </p:cNvSpPr>
            <p:nvPr/>
          </p:nvSpPr>
          <p:spPr bwMode="auto">
            <a:xfrm>
              <a:off x="3840" y="960"/>
              <a:ext cx="124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5000"/>
                </a:lnSpc>
                <a:spcBef>
                  <a:spcPct val="30000"/>
                </a:spcBef>
                <a:buClr>
                  <a:schemeClr val="accent2"/>
                </a:buClr>
                <a:buSzPct val="100000"/>
                <a:buFont typeface="Helvetica" panose="020B0604020202020204" pitchFamily="34" charset="0"/>
                <a:defRPr sz="3200" b="1">
                  <a:solidFill>
                    <a:schemeClr val="tx1"/>
                  </a:solidFill>
                  <a:latin typeface="Helvetica" panose="020B0604020202020204" pitchFamily="34" charset="0"/>
                </a:defRPr>
              </a:lvl1pPr>
              <a:lvl2pPr marL="742950" indent="-285750">
                <a:lnSpc>
                  <a:spcPct val="95000"/>
                </a:lnSpc>
                <a:spcBef>
                  <a:spcPct val="30000"/>
                </a:spcBef>
                <a:buClr>
                  <a:schemeClr val="accent1"/>
                </a:buClr>
                <a:buChar char="•"/>
                <a:defRPr sz="2800" b="1">
                  <a:solidFill>
                    <a:schemeClr val="tx1"/>
                  </a:solidFill>
                  <a:latin typeface="Helvetica" panose="020B0604020202020204" pitchFamily="34" charset="0"/>
                </a:defRPr>
              </a:lvl2pPr>
              <a:lvl3pPr marL="1143000" indent="-228600">
                <a:lnSpc>
                  <a:spcPct val="95000"/>
                </a:lnSpc>
                <a:spcBef>
                  <a:spcPct val="30000"/>
                </a:spcBef>
                <a:buClr>
                  <a:schemeClr val="accent1"/>
                </a:buClr>
                <a:buChar char="–"/>
                <a:defRPr sz="2800" b="1">
                  <a:solidFill>
                    <a:schemeClr val="tx1"/>
                  </a:solidFill>
                  <a:latin typeface="Helvetica" panose="020B0604020202020204" pitchFamily="34" charset="0"/>
                </a:defRPr>
              </a:lvl3pPr>
              <a:lvl4pPr marL="1600200" indent="-228600">
                <a:lnSpc>
                  <a:spcPct val="95000"/>
                </a:lnSpc>
                <a:spcBef>
                  <a:spcPct val="30000"/>
                </a:spcBef>
                <a:buClr>
                  <a:schemeClr val="accent1"/>
                </a:buClr>
                <a:buChar char="•"/>
                <a:defRPr sz="2800" b="1">
                  <a:solidFill>
                    <a:schemeClr val="tx1"/>
                  </a:solidFill>
                  <a:latin typeface="Helvetica" panose="020B0604020202020204" pitchFamily="34" charset="0"/>
                </a:defRPr>
              </a:lvl4pPr>
              <a:lvl5pPr marL="2057400" indent="-228600">
                <a:lnSpc>
                  <a:spcPct val="95000"/>
                </a:lnSpc>
                <a:spcBef>
                  <a:spcPct val="30000"/>
                </a:spcBef>
                <a:buClr>
                  <a:schemeClr val="accent1"/>
                </a:buClr>
                <a:buChar char="–"/>
                <a:defRPr sz="2800" b="1">
                  <a:solidFill>
                    <a:schemeClr val="tx1"/>
                  </a:solidFill>
                  <a:latin typeface="Helvetica" panose="020B0604020202020204" pitchFamily="34" charset="0"/>
                </a:defRPr>
              </a:lvl5pPr>
              <a:lvl6pPr marL="25146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6pPr>
              <a:lvl7pPr marL="29718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7pPr>
              <a:lvl8pPr marL="34290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8pPr>
              <a:lvl9pPr marL="3886200" indent="-228600" eaLnBrk="0" fontAlgn="base" hangingPunct="0">
                <a:lnSpc>
                  <a:spcPct val="95000"/>
                </a:lnSpc>
                <a:spcBef>
                  <a:spcPct val="30000"/>
                </a:spcBef>
                <a:spcAft>
                  <a:spcPct val="0"/>
                </a:spcAft>
                <a:buClr>
                  <a:schemeClr val="accent1"/>
                </a:buClr>
                <a:buChar char="–"/>
                <a:defRPr sz="2800" b="1">
                  <a:solidFill>
                    <a:schemeClr val="tx1"/>
                  </a:solidFill>
                  <a:latin typeface="Helvetica" panose="020B0604020202020204" pitchFamily="34" charset="0"/>
                </a:defRPr>
              </a:lvl9pPr>
            </a:lstStyle>
            <a:p>
              <a:pPr algn="ctr" eaLnBrk="1" hangingPunct="1">
                <a:lnSpc>
                  <a:spcPct val="100000"/>
                </a:lnSpc>
                <a:spcBef>
                  <a:spcPct val="0"/>
                </a:spcBef>
                <a:buClrTx/>
                <a:buSzTx/>
                <a:buFontTx/>
                <a:buNone/>
              </a:pPr>
              <a:r>
                <a:rPr kumimoji="1" lang="zh-CN" altLang="en-US" sz="2800">
                  <a:latin typeface="宋体" panose="02010600030101010101" pitchFamily="2" charset="-122"/>
                  <a:ea typeface="宋体" panose="02010600030101010101" pitchFamily="2" charset="-122"/>
                </a:rPr>
                <a:t>端系统</a:t>
              </a:r>
              <a:r>
                <a:rPr kumimoji="1" lang="en-US" altLang="zh-CN" sz="2800">
                  <a:latin typeface="宋体" panose="02010600030101010101" pitchFamily="2" charset="-122"/>
                  <a:ea typeface="宋体" panose="02010600030101010101" pitchFamily="2" charset="-122"/>
                </a:rPr>
                <a:t>B</a:t>
              </a:r>
            </a:p>
          </p:txBody>
        </p:sp>
        <p:sp>
          <p:nvSpPr>
            <p:cNvPr id="46119" name="Freeform 2088"/>
            <p:cNvSpPr>
              <a:spLocks/>
            </p:cNvSpPr>
            <p:nvPr/>
          </p:nvSpPr>
          <p:spPr bwMode="auto">
            <a:xfrm>
              <a:off x="1068" y="1430"/>
              <a:ext cx="3172" cy="2314"/>
            </a:xfrm>
            <a:custGeom>
              <a:avLst/>
              <a:gdLst>
                <a:gd name="T0" fmla="*/ 0 w 2177"/>
                <a:gd name="T1" fmla="*/ 0 h 2314"/>
                <a:gd name="T2" fmla="*/ 0 w 2177"/>
                <a:gd name="T3" fmla="*/ 2314 h 2314"/>
                <a:gd name="T4" fmla="*/ 3274 w 2177"/>
                <a:gd name="T5" fmla="*/ 2314 h 2314"/>
                <a:gd name="T6" fmla="*/ 3474 w 2177"/>
                <a:gd name="T7" fmla="*/ 1361 h 2314"/>
                <a:gd name="T8" fmla="*/ 6545 w 2177"/>
                <a:gd name="T9" fmla="*/ 1361 h 2314"/>
                <a:gd name="T10" fmla="*/ 6545 w 2177"/>
                <a:gd name="T11" fmla="*/ 2314 h 2314"/>
                <a:gd name="T12" fmla="*/ 9812 w 2177"/>
                <a:gd name="T13" fmla="*/ 2314 h 2314"/>
                <a:gd name="T14" fmla="*/ 9812 w 2177"/>
                <a:gd name="T15" fmla="*/ 0 h 23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77" h="2314">
                  <a:moveTo>
                    <a:pt x="0" y="0"/>
                  </a:moveTo>
                  <a:lnTo>
                    <a:pt x="0" y="2314"/>
                  </a:lnTo>
                  <a:lnTo>
                    <a:pt x="726" y="2314"/>
                  </a:lnTo>
                  <a:lnTo>
                    <a:pt x="771" y="1361"/>
                  </a:lnTo>
                  <a:lnTo>
                    <a:pt x="1452" y="1361"/>
                  </a:lnTo>
                  <a:lnTo>
                    <a:pt x="1452" y="2314"/>
                  </a:lnTo>
                  <a:lnTo>
                    <a:pt x="2177" y="2314"/>
                  </a:lnTo>
                  <a:lnTo>
                    <a:pt x="2177" y="0"/>
                  </a:lnTo>
                </a:path>
              </a:pathLst>
            </a:custGeom>
            <a:noFill/>
            <a:ln w="50800" cap="flat" cmpd="sng">
              <a:solidFill>
                <a:schemeClr val="accent2"/>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标题 2">
            <a:extLst>
              <a:ext uri="{FF2B5EF4-FFF2-40B4-BE49-F238E27FC236}">
                <a16:creationId xmlns:a16="http://schemas.microsoft.com/office/drawing/2014/main" id="{F1D2B4BB-5665-18C8-B037-F5593123BEB7}"/>
              </a:ext>
            </a:extLst>
          </p:cNvPr>
          <p:cNvSpPr txBox="1">
            <a:spLocks/>
          </p:cNvSpPr>
          <p:nvPr/>
        </p:nvSpPr>
        <p:spPr>
          <a:xfrm>
            <a:off x="1003861" y="258243"/>
            <a:ext cx="8377294" cy="54023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楷体" panose="02010609060101010101" pitchFamily="49" charset="-122"/>
                <a:ea typeface="楷体" panose="02010609060101010101" pitchFamily="49" charset="-122"/>
                <a:sym typeface="+mn-ea"/>
              </a:rPr>
              <a:t>协议与封装</a:t>
            </a:r>
            <a:r>
              <a:rPr lang="en-US" altLang="zh-CN" b="1" dirty="0">
                <a:latin typeface="楷体" panose="02010609060101010101" pitchFamily="49" charset="-122"/>
                <a:ea typeface="楷体" panose="02010609060101010101" pitchFamily="49" charset="-122"/>
                <a:sym typeface="+mn-ea"/>
              </a:rPr>
              <a:t>-OSI</a:t>
            </a:r>
            <a:endParaRPr lang="zh-CN" altLang="en-US" b="1" dirty="0">
              <a:latin typeface="楷体" panose="02010609060101010101" pitchFamily="49" charset="-122"/>
              <a:ea typeface="楷体" panose="02010609060101010101" pitchFamily="49" charset="-122"/>
              <a:sym typeface="+mn-ea"/>
            </a:endParaRPr>
          </a:p>
        </p:txBody>
      </p:sp>
      <p:sp>
        <p:nvSpPr>
          <p:cNvPr id="3" name="灯片编号占位符 4">
            <a:extLst>
              <a:ext uri="{FF2B5EF4-FFF2-40B4-BE49-F238E27FC236}">
                <a16:creationId xmlns:a16="http://schemas.microsoft.com/office/drawing/2014/main" id="{DDC4ED80-0BB8-C88C-1F8B-5F279F312E27}"/>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206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26</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第三讲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网络安全与物理安全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169035"/>
            <a:ext cx="10117455" cy="4520565"/>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因特网的起源与发展</a:t>
            </a:r>
          </a:p>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因特网的体系与架构</a:t>
            </a:r>
          </a:p>
          <a:p>
            <a:pPr marL="571500" lvl="0" indent="-571500" algn="l">
              <a:lnSpc>
                <a:spcPct val="150000"/>
              </a:lnSpc>
              <a:buClrTx/>
              <a:buSzTx/>
              <a:buFont typeface="+mj-ea"/>
              <a:buAutoNum type="circleNumDbPlain"/>
            </a:pP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常见的网络安全问题与防范</a:t>
            </a:r>
          </a:p>
        </p:txBody>
      </p:sp>
    </p:spTree>
  </p:cSld>
  <p:clrMapOvr>
    <a:masterClrMapping/>
  </p:clrMapOvr>
  <p:transition spd="slow" advClick="0" advTm="2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990600"/>
            <a:ext cx="10851515" cy="5561330"/>
          </a:xfrm>
        </p:spPr>
        <p:style>
          <a:lnRef idx="2">
            <a:schemeClr val="accent1"/>
          </a:lnRef>
          <a:fillRef idx="1">
            <a:schemeClr val="lt1"/>
          </a:fillRef>
          <a:effectRef idx="0">
            <a:schemeClr val="accent1"/>
          </a:effectRef>
          <a:fontRef idx="minor">
            <a:schemeClr val="dk1"/>
          </a:fontRef>
        </p:style>
        <p:txBody>
          <a:bodyPr>
            <a:noAutofit/>
          </a:bodyPr>
          <a:lstStyle/>
          <a:p>
            <a:pPr marL="342900" indent="-342900" fontAlgn="auto">
              <a:lnSpc>
                <a:spcPts val="3500"/>
              </a:lnSpc>
              <a:buFont typeface="Wingdings" panose="05000000000000000000" charset="0"/>
              <a:buChar char="Ø"/>
            </a:pP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计算机及网络设备设施遭受水灾、火灾、雷击等环境事故，或电力故障、人为破坏、操作失误等外界引起的受损或破坏等，这是网络安全的基本前提。</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（物理安全）</a:t>
            </a:r>
          </a:p>
          <a:p>
            <a:pPr marL="342900" indent="-342900" algn="l" fontAlgn="auto">
              <a:lnSpc>
                <a:spcPts val="3500"/>
              </a:lnSpc>
              <a:buClrTx/>
              <a:buSzTx/>
              <a:buFont typeface="Wingdings" panose="05000000000000000000" charset="0"/>
              <a:buChar char="Ø"/>
            </a:pP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网络组网时的设计是否科学合理？是否配置了相应的安全设备？是否配置了必要的访问控制策略？对外服务与对内服务的区域划分及隔离？等等。</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（网络设计、组网与配置安全）</a:t>
            </a:r>
          </a:p>
          <a:p>
            <a:pPr marL="342900" indent="-342900" algn="l" fontAlgn="auto">
              <a:lnSpc>
                <a:spcPts val="3500"/>
              </a:lnSpc>
              <a:buClrTx/>
              <a:buSzTx/>
              <a:buFont typeface="Wingdings" panose="05000000000000000000" charset="0"/>
              <a:buChar char="Ø"/>
            </a:pP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协议自身的脆弱性问题，因特网基于的是tcp/ip的协议簇，不幸的是该协议簇部分协议对于网络的安全性考虑得并不多</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（历史原因）</a:t>
            </a: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。并且，由于tcp/ip协议是公布于众的，如果人们对tcp/ip很熟悉，就可以利用它的安全缺陷来实施网络攻击。</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（协议安全）</a:t>
            </a:r>
          </a:p>
          <a:p>
            <a:pPr marL="342900" indent="-342900" algn="l" fontAlgn="auto">
              <a:lnSpc>
                <a:spcPts val="3500"/>
              </a:lnSpc>
              <a:buClrTx/>
              <a:buSzTx/>
              <a:buFont typeface="Wingdings" panose="05000000000000000000" charset="0"/>
              <a:buChar char="Ø"/>
            </a:pP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窃听与欺骗。利用网上免费提供的工具就很容易对网上的电子邮件、口令和传输的文件进行窃听。对信息发送者或接受者进行冒充。</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（数据窃听与身份冒充）</a:t>
            </a:r>
          </a:p>
          <a:p>
            <a:pPr marL="342900" indent="-342900" fontAlgn="auto">
              <a:lnSpc>
                <a:spcPts val="3500"/>
              </a:lnSpc>
              <a:buFont typeface="Wingdings" panose="05000000000000000000" charset="0"/>
              <a:buChar char="Ø"/>
            </a:pPr>
            <a:r>
              <a:rPr lang="zh-CN" altLang="en-US" sz="17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缺乏安全意识。人们普遍缺乏安全意识，使网络中的保护措施形同虚设。如人们为了避开防火墙代理服务器的额外认证，进行直接的ppp连接从而避开了防火墙的保护。</a:t>
            </a:r>
            <a:r>
              <a:rPr lang="zh-CN" altLang="en-US" sz="17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（安全意识与管理）</a:t>
            </a: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网络本身存在的安全问题</a:t>
            </a:r>
          </a:p>
        </p:txBody>
      </p:sp>
      <p:sp>
        <p:nvSpPr>
          <p:cNvPr id="4" name="灯片编号占位符 4">
            <a:extLst>
              <a:ext uri="{FF2B5EF4-FFF2-40B4-BE49-F238E27FC236}">
                <a16:creationId xmlns:a16="http://schemas.microsoft.com/office/drawing/2014/main" id="{D87B171E-AD61-1C62-4F7B-F789209FC521}"/>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811530" y="1054735"/>
            <a:ext cx="11006455" cy="745490"/>
          </a:xfrm>
        </p:spPr>
        <p:style>
          <a:lnRef idx="2">
            <a:schemeClr val="accent1"/>
          </a:lnRef>
          <a:fillRef idx="1">
            <a:schemeClr val="lt1"/>
          </a:fillRef>
          <a:effectRef idx="0">
            <a:schemeClr val="accent1"/>
          </a:effectRef>
          <a:fontRef idx="minor">
            <a:schemeClr val="dk1"/>
          </a:fontRef>
        </p:style>
        <p:txBody>
          <a:bodyPr>
            <a:normAutofit fontScale="97500"/>
          </a:bodyPr>
          <a:lstStyle/>
          <a:p>
            <a:r>
              <a:rPr lang="zh-CN" altLang="en-US">
                <a:solidFill>
                  <a:schemeClr val="accent1"/>
                </a:solidFill>
                <a:latin typeface="楷体" panose="02010609060101010101" pitchFamily="49" charset="-122"/>
                <a:ea typeface="楷体" panose="02010609060101010101" pitchFamily="49" charset="-122"/>
                <a:cs typeface="楷体" panose="02010609060101010101" pitchFamily="49" charset="-122"/>
              </a:rPr>
              <a:t>根据《</a:t>
            </a:r>
            <a:r>
              <a:rPr lang="zh-CN" altLang="en-US">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网络安全等级保护基本要求（GB/T22239-2019）》标准，定义网络安全的通用框架如下：</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网络本身存在的安全问题</a:t>
            </a:r>
            <a:endParaRPr lang="zh-CN" altLang="en-US"/>
          </a:p>
        </p:txBody>
      </p:sp>
      <p:pic>
        <p:nvPicPr>
          <p:cNvPr id="100" name="图片 99"/>
          <p:cNvPicPr/>
          <p:nvPr>
            <p:custDataLst>
              <p:tags r:id="rId1"/>
            </p:custDataLst>
          </p:nvPr>
        </p:nvPicPr>
        <p:blipFill>
          <a:blip r:embed="rId3"/>
          <a:stretch>
            <a:fillRect/>
          </a:stretch>
        </p:blipFill>
        <p:spPr>
          <a:xfrm>
            <a:off x="1219200" y="1982470"/>
            <a:ext cx="9490710" cy="4259580"/>
          </a:xfrm>
          <a:prstGeom prst="rect">
            <a:avLst/>
          </a:prstGeom>
          <a:noFill/>
          <a:ln w="9525">
            <a:noFill/>
          </a:ln>
        </p:spPr>
      </p:pic>
      <p:sp>
        <p:nvSpPr>
          <p:cNvPr id="4" name="灯片编号占位符 4">
            <a:extLst>
              <a:ext uri="{FF2B5EF4-FFF2-40B4-BE49-F238E27FC236}">
                <a16:creationId xmlns:a16="http://schemas.microsoft.com/office/drawing/2014/main" id="{B86AB54A-5268-9140-ABC7-39BA063D9E84}"/>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网络的物理安全</a:t>
            </a:r>
          </a:p>
        </p:txBody>
      </p:sp>
      <p:sp>
        <p:nvSpPr>
          <p:cNvPr id="5" name="矩形 4"/>
          <p:cNvSpPr/>
          <p:nvPr/>
        </p:nvSpPr>
        <p:spPr>
          <a:xfrm>
            <a:off x="767715" y="981710"/>
            <a:ext cx="10817225" cy="145161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t">
            <a:noAutofit/>
          </a:bodyPr>
          <a:lstStyle/>
          <a:p>
            <a:pPr lvl="0" indent="457200" algn="l" defTabSz="914400" fontAlgn="auto">
              <a:lnSpc>
                <a:spcPct val="150000"/>
              </a:lnSpc>
              <a:spcBef>
                <a:spcPts val="1000"/>
              </a:spcBef>
              <a:buClrTx/>
              <a:buSzTx/>
              <a:buFont typeface="Wingdings" panose="05000000000000000000" charset="0"/>
              <a:buNone/>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针对物理机房提出的安全控制要求。主要对象为</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物理环境、物理设备和物理设施</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等；涉及的安全控制点包括</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物理位置的选择、物理访问控制、防盗窃和防破坏、防雷击、防火、防水和防潮、防静电、温湿度控制、电力供应和电磁防护</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6" name="矩形 5"/>
          <p:cNvSpPr/>
          <p:nvPr/>
        </p:nvSpPr>
        <p:spPr>
          <a:xfrm>
            <a:off x="767715" y="2616200"/>
            <a:ext cx="10816590" cy="3785870"/>
          </a:xfrm>
          <a:prstGeom prst="rect">
            <a:avLst/>
          </a:prstGeom>
        </p:spPr>
        <p:style>
          <a:lnRef idx="2">
            <a:schemeClr val="accent2"/>
          </a:lnRef>
          <a:fillRef idx="1">
            <a:schemeClr val="lt1"/>
          </a:fillRef>
          <a:effectRef idx="0">
            <a:schemeClr val="accent2"/>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2022年6月，负责马来西亚政府服务平台的数据中心大楼起火，使得数据中心电力供应被切断，导致服务器受损停机，SPay应用程序、本地政府门户网站等下线。</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2022年4月，菲律宾马尼拉最高法院的一个数据中心起火，导致其最高法院的网站瘫痪。</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2021年12月，位于印度尼西亚雅加达南部库宁安的“Cyber1DataCenter"大楼起火，导致互联网服务和数据中心业务中断，两名技术人员在此次火灾中不幸遇难。</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2021年4月，美国主机托管公司Web NX位于犹他州的奥格登数据中心着火，导致超360万个网站出现故障，约1.5万名客户的资料受到影响，部分客户数据完全丢失且无法恢复。</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2020年8月，澳洲电信公司Telstra位于英国首都伦敦的托管数据中心UPS故障发生火灾， 并引起宕机。</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2018年11月，韩国三大电信运营商之一KT位于首尔市中心的大楼发生火灾。由于通信设备受损，此次事故导致韩国的警察、医院、金融等社会基础设施被迫停转。</a:t>
            </a:r>
          </a:p>
          <a:p>
            <a:pPr marL="342900" lvl="0" indent="-342900" algn="l" defTabSz="914400" fontAlgn="auto">
              <a:lnSpc>
                <a:spcPct val="100000"/>
              </a:lnSpc>
              <a:spcBef>
                <a:spcPts val="1000"/>
              </a:spcBef>
              <a:buClrTx/>
              <a:buSzTx/>
              <a:buFont typeface="+mj-ea"/>
              <a:buAutoNum type="circleNumDbPlain"/>
            </a:pPr>
            <a:r>
              <a:rPr lang="zh-CN" altLang="en-US" sz="1600" b="1" dirty="0">
                <a:solidFill>
                  <a:srgbClr val="0000FF"/>
                </a:solidFill>
                <a:latin typeface="楷体" panose="02010609060101010101" pitchFamily="49" charset="-122"/>
                <a:ea typeface="楷体" panose="02010609060101010101" pitchFamily="49" charset="-122"/>
                <a:cs typeface="楷体" panose="02010609060101010101" pitchFamily="49" charset="-122"/>
                <a:sym typeface="+mn-ea"/>
              </a:rPr>
              <a:t>2017年4月，北京邮电大学网络数据中心突发火灾，起火原因系UPS蓄电池组故障。众多北京高校校园网纷纷崩溃。</a:t>
            </a:r>
          </a:p>
          <a:p>
            <a:pPr lvl="0" indent="0" algn="l" defTabSz="914400" fontAlgn="auto">
              <a:lnSpc>
                <a:spcPct val="100000"/>
              </a:lnSpc>
              <a:spcBef>
                <a:spcPts val="1000"/>
              </a:spcBef>
              <a:buClrTx/>
              <a:buSzTx/>
              <a:buFont typeface="Wingdings" panose="05000000000000000000" charset="0"/>
            </a:pPr>
            <a:endParaRPr lang="zh-CN" altLang="en-US" sz="16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2" name="灯片编号占位符 4">
            <a:extLst>
              <a:ext uri="{FF2B5EF4-FFF2-40B4-BE49-F238E27FC236}">
                <a16:creationId xmlns:a16="http://schemas.microsoft.com/office/drawing/2014/main" id="{07BA81CB-E54C-8444-E2A8-41CF3D4972D9}"/>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29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3</a:t>
            </a:fld>
            <a:endParaRPr lang="zh-CN" altLang="en-US"/>
          </a:p>
        </p:txBody>
      </p:sp>
      <p:sp>
        <p:nvSpPr>
          <p:cNvPr id="7" name="标题 10"/>
          <p:cNvSpPr>
            <a:spLocks noGrp="1"/>
          </p:cNvSpPr>
          <p:nvPr>
            <p:ph type="title"/>
            <p:custDataLst>
              <p:tags r:id="rId1"/>
            </p:custDataLst>
          </p:nvPr>
        </p:nvSpPr>
        <p:spPr>
          <a:xfrm>
            <a:off x="1003861" y="258243"/>
            <a:ext cx="8377294" cy="540231"/>
          </a:xfrm>
        </p:spPr>
        <p:txBody>
          <a:bodyPr/>
          <a:lstStyle/>
          <a:p>
            <a:pPr algn="l">
              <a:lnSpc>
                <a:spcPct val="100000"/>
              </a:lnSpc>
              <a:buClrTx/>
              <a:buSzTx/>
              <a:buFontTx/>
            </a:pP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第三讲</a:t>
            </a:r>
            <a:r>
              <a:rPr lang="en-US" altLang="zh-CN"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3600" b="1" dirty="0">
                <a:solidFill>
                  <a:schemeClr val="accent1"/>
                </a:solidFill>
                <a:effectLst/>
                <a:latin typeface="楷体" panose="02010609060101010101" pitchFamily="49" charset="-122"/>
                <a:ea typeface="楷体" panose="02010609060101010101" pitchFamily="49" charset="-122"/>
                <a:cs typeface="Times New Roman" panose="02020603050405020304" pitchFamily="18" charset="0"/>
              </a:rPr>
              <a:t>网络安全与物理安全</a:t>
            </a:r>
          </a:p>
        </p:txBody>
      </p:sp>
      <p:sp>
        <p:nvSpPr>
          <p:cNvPr id="14" name="文本框 13" descr="7b0a202020202262756c6c6574223a20227b5c2263617465676f727949645c223a31303032352c5c2274656d706c61746549645c223a32303233303834307d220a7d0a"/>
          <p:cNvSpPr txBox="1"/>
          <p:nvPr>
            <p:custDataLst>
              <p:tags r:id="rId2"/>
            </p:custDataLst>
          </p:nvPr>
        </p:nvSpPr>
        <p:spPr>
          <a:xfrm>
            <a:off x="1003935" y="1169035"/>
            <a:ext cx="10117455" cy="4520565"/>
          </a:xfrm>
          <a:prstGeom prst="rect">
            <a:avLst/>
          </a:prstGeom>
          <a:noFill/>
        </p:spPr>
        <p:txBody>
          <a:bodyPr wrap="square" rtlCol="0">
            <a:noAutofit/>
          </a:bodyPr>
          <a:lstStyle/>
          <a:p>
            <a:pPr marL="571500" lvl="0" indent="-571500" algn="l">
              <a:lnSpc>
                <a:spcPct val="150000"/>
              </a:lnSpc>
              <a:buClrTx/>
              <a:buSzTx/>
              <a:buFont typeface="+mj-ea"/>
              <a:buAutoNum type="circleNumDbPlain"/>
            </a:pPr>
            <a:r>
              <a:rPr lang="zh-CN" altLang="en-US" sz="32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因特网的起源与发展</a:t>
            </a:r>
          </a:p>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因特网的体系与架构</a:t>
            </a:r>
          </a:p>
          <a:p>
            <a:pPr marL="571500" lvl="0" indent="-571500" algn="l">
              <a:lnSpc>
                <a:spcPct val="150000"/>
              </a:lnSpc>
              <a:buClrTx/>
              <a:buSzTx/>
              <a:buFont typeface="+mj-ea"/>
              <a:buAutoNum type="circleNumDbPlain"/>
            </a:pPr>
            <a:r>
              <a:rPr lang="zh-CN" altLang="en-US" sz="3200" b="1">
                <a:solidFill>
                  <a:srgbClr val="0070C0"/>
                </a:solidFill>
                <a:latin typeface="楷体" panose="02010609060101010101" pitchFamily="49" charset="-122"/>
                <a:ea typeface="楷体" panose="02010609060101010101" pitchFamily="49" charset="-122"/>
                <a:cs typeface="楷体" panose="02010609060101010101" pitchFamily="49" charset="-122"/>
                <a:sym typeface="+mn-ea"/>
              </a:rPr>
              <a:t>常见的网络安全问题与防范</a:t>
            </a:r>
          </a:p>
        </p:txBody>
      </p:sp>
    </p:spTree>
  </p:cSld>
  <p:clrMapOvr>
    <a:masterClrMapping/>
  </p:clrMapOvr>
  <p:transition spd="slow" advClick="0" advTm="2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054735"/>
            <a:ext cx="11032490" cy="4983480"/>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indent="457200" algn="l">
              <a:lnSpc>
                <a:spcPct val="150000"/>
              </a:lnSpc>
              <a:buClrTx/>
              <a:buSzTx/>
              <a:buFont typeface="Wingdings" panose="05000000000000000000" charset="0"/>
            </a:pP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电磁泄漏是指信息系统的电子设备工作时向外辐射电磁波的物理现象。</a:t>
            </a:r>
          </a:p>
          <a:p>
            <a:pPr lvl="0" indent="457200" algn="l">
              <a:lnSpc>
                <a:spcPct val="150000"/>
              </a:lnSpc>
              <a:buClrTx/>
              <a:buSzTx/>
              <a:buFont typeface="Wingdings" panose="05000000000000000000" charset="0"/>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任何一种电子设备工作时都会产生电磁波，这种电磁波会不同程度地将正在处理的数字信息辐射到空中，或者通过电源线、信号线、地线等传导发射出去，只要在一定距离内使用相应设备就可以接收还原信息，致使数据信息被窃取或浏览。网络终端的电磁辐射尤其以计算机视频显示器最为严重。功率越大、频率越高的电子设备，电磁辐射越强，辐射距离也越远，电磁信号泄漏的风险越大，如计算机机房中配置的网络核心设备。</a:t>
            </a:r>
          </a:p>
          <a:p>
            <a:pPr lvl="0" indent="457200" algn="l">
              <a:lnSpc>
                <a:spcPct val="150000"/>
              </a:lnSpc>
              <a:buClrTx/>
              <a:buSzTx/>
              <a:buFont typeface="Wingdings" panose="05000000000000000000" charset="0"/>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如果涉密网络中心机房、网络节点、中继站点、网络终端、线路等设备缺乏有效的</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电磁辐射屏蔽措施</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或者不具备电磁辐射信号到达公共区域已衰减到无法被探测的安全距离，或者保密要害部门部位、涉密机房、涉密会议和活动场所周边直线距离20米内架设有移动通信基站、信号转发装置和无线局域网信号收发装置等，就面临着</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电磁泄漏泄密</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风险。</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网络的物理安全</a:t>
            </a:r>
            <a:endParaRPr lang="zh-CN" altLang="en-US"/>
          </a:p>
        </p:txBody>
      </p:sp>
      <p:sp>
        <p:nvSpPr>
          <p:cNvPr id="4" name="灯片编号占位符 4">
            <a:extLst>
              <a:ext uri="{FF2B5EF4-FFF2-40B4-BE49-F238E27FC236}">
                <a16:creationId xmlns:a16="http://schemas.microsoft.com/office/drawing/2014/main" id="{74E8B751-B800-6573-0918-25AA1A5EAEAD}"/>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8040" y="983615"/>
            <a:ext cx="10816590" cy="5234305"/>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marL="0" lvl="0" indent="457200" algn="l">
              <a:lnSpc>
                <a:spcPct val="150000"/>
              </a:lnSpc>
              <a:buClrTx/>
              <a:buSzTx/>
              <a:buFont typeface="Wingdings" panose="05000000000000000000" charset="0"/>
              <a:buNone/>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物理访问控制（Physical Access Control）：</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是指在未授权人员和被保护的信息来源之间设置物理保护的控制</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。常见的</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门禁分级系统</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就是控制未授权人员访问不同物理空间的权限的。</a:t>
            </a:r>
          </a:p>
          <a:p>
            <a:pPr marL="457200" lvl="1" indent="0" algn="l">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建议</a:t>
            </a:r>
            <a:r>
              <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p>
          <a:p>
            <a:pPr marL="457200" lvl="1" indent="0" algn="l">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机房出入口：专人值守并配置电子门禁系统</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0" algn="l">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来访人员控制：申请和审批流程、限制和监控其活动范围、专人陪同</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0" algn="l">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机房划分区域管理：区域之间设置物理隔离、过渡区域、配置第二道门禁</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0" algn="l">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安装摄像头：机房临近入口区域要安装摄像头保证全部范围覆盖</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0" algn="l">
              <a:buNone/>
            </a:pP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4" name="图片 3"/>
          <p:cNvPicPr>
            <a:picLocks noChangeAspect="1"/>
          </p:cNvPicPr>
          <p:nvPr/>
        </p:nvPicPr>
        <p:blipFill>
          <a:blip r:embed="rId3"/>
          <a:stretch>
            <a:fillRect/>
          </a:stretch>
        </p:blipFill>
        <p:spPr>
          <a:xfrm>
            <a:off x="2029982" y="3851707"/>
            <a:ext cx="2939819" cy="2204864"/>
          </a:xfrm>
          <a:prstGeom prst="rect">
            <a:avLst/>
          </a:prstGeom>
        </p:spPr>
      </p:pic>
      <p:pic>
        <p:nvPicPr>
          <p:cNvPr id="5" name="图片 4"/>
          <p:cNvPicPr>
            <a:picLocks noChangeAspect="1"/>
          </p:cNvPicPr>
          <p:nvPr/>
        </p:nvPicPr>
        <p:blipFill>
          <a:blip r:embed="rId4"/>
          <a:stretch>
            <a:fillRect/>
          </a:stretch>
        </p:blipFill>
        <p:spPr>
          <a:xfrm>
            <a:off x="6363751" y="3851708"/>
            <a:ext cx="3304714" cy="2204864"/>
          </a:xfrm>
          <a:prstGeom prst="rect">
            <a:avLst/>
          </a:prstGeom>
        </p:spPr>
      </p:pic>
      <p:sp>
        <p:nvSpPr>
          <p:cNvPr id="8" name="矩形 7"/>
          <p:cNvSpPr/>
          <p:nvPr/>
        </p:nvSpPr>
        <p:spPr>
          <a:xfrm>
            <a:off x="1045845" y="280035"/>
            <a:ext cx="6920230" cy="56007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网络的物理安全</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物理访问控制</a:t>
            </a:r>
          </a:p>
        </p:txBody>
      </p:sp>
      <p:sp>
        <p:nvSpPr>
          <p:cNvPr id="3" name="灯片编号占位符 4">
            <a:extLst>
              <a:ext uri="{FF2B5EF4-FFF2-40B4-BE49-F238E27FC236}">
                <a16:creationId xmlns:a16="http://schemas.microsoft.com/office/drawing/2014/main" id="{5CAE6F55-52F8-3739-5FCC-9B23AE9321E2}"/>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31520" y="1019175"/>
            <a:ext cx="10871200" cy="5266055"/>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marL="0" lvl="0" indent="457200" algn="l">
              <a:lnSpc>
                <a:spcPct val="150000"/>
              </a:lnSpc>
              <a:buClrTx/>
              <a:buSzTx/>
              <a:buFont typeface="Wingdings" panose="05000000000000000000" charset="0"/>
              <a:buNone/>
            </a:pP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计算机偷窃行为所造成的损失可能远远超过计算机本身的价值。</a:t>
            </a:r>
          </a:p>
          <a:p>
            <a:pPr marL="457200" lvl="1" algn="l">
              <a:buClrTx/>
              <a:buSzTx/>
              <a:buNone/>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建议</a:t>
            </a:r>
            <a:r>
              <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应将主要设备放置在机房内</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应将设备或主要部件进行固定，并设置明显的不易除去的标记</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应将通信线缆铺设在隐蔽处，可铺设在地下或管道中</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应对介质分类标识，存储在介质库或档案室中</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应利用光、电等技术设置机房防盗报警系统</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1" indent="-457200" algn="l">
              <a:buClrTx/>
              <a:buSzTx/>
              <a:buFont typeface="+mj-ea"/>
              <a:buAutoNum type="circleNumDbPlain"/>
            </a:pPr>
            <a:r>
              <a:rPr sz="2000" b="1"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应对机房设置监控报警系统</a:t>
            </a: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marL="457200" lvl="1" algn="l">
              <a:buClrTx/>
              <a:buSzTx/>
              <a:buNone/>
            </a:pPr>
            <a:endParaRPr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6" name="图片 5"/>
          <p:cNvPicPr>
            <a:picLocks noChangeAspect="1"/>
          </p:cNvPicPr>
          <p:nvPr/>
        </p:nvPicPr>
        <p:blipFill>
          <a:blip r:embed="rId4"/>
          <a:stretch>
            <a:fillRect/>
          </a:stretch>
        </p:blipFill>
        <p:spPr>
          <a:xfrm>
            <a:off x="7292200" y="4054589"/>
            <a:ext cx="2468629" cy="1974903"/>
          </a:xfrm>
          <a:prstGeom prst="rect">
            <a:avLst/>
          </a:prstGeom>
        </p:spPr>
      </p:pic>
      <p:pic>
        <p:nvPicPr>
          <p:cNvPr id="7" name="图片 6"/>
          <p:cNvPicPr>
            <a:picLocks noChangeAspect="1"/>
          </p:cNvPicPr>
          <p:nvPr/>
        </p:nvPicPr>
        <p:blipFill>
          <a:blip r:embed="rId5"/>
          <a:stretch>
            <a:fillRect/>
          </a:stretch>
        </p:blipFill>
        <p:spPr>
          <a:xfrm>
            <a:off x="2003212" y="4054589"/>
            <a:ext cx="3600400" cy="1974903"/>
          </a:xfrm>
          <a:prstGeom prst="rect">
            <a:avLst/>
          </a:prstGeom>
        </p:spPr>
      </p:pic>
      <p:sp>
        <p:nvSpPr>
          <p:cNvPr id="5" name="矩形 4"/>
          <p:cNvSpPr/>
          <p:nvPr>
            <p:custDataLst>
              <p:tags r:id="rId1"/>
            </p:custDataLst>
          </p:nvPr>
        </p:nvSpPr>
        <p:spPr>
          <a:xfrm>
            <a:off x="1045845" y="280035"/>
            <a:ext cx="7390765" cy="56007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网络的物理安全-防盗窃和防破坏</a:t>
            </a:r>
          </a:p>
        </p:txBody>
      </p:sp>
      <p:sp>
        <p:nvSpPr>
          <p:cNvPr id="3" name="灯片编号占位符 4">
            <a:extLst>
              <a:ext uri="{FF2B5EF4-FFF2-40B4-BE49-F238E27FC236}">
                <a16:creationId xmlns:a16="http://schemas.microsoft.com/office/drawing/2014/main" id="{DD1B0200-7286-11BA-01F2-9DDFB66EFFA5}"/>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23925" y="1039495"/>
            <a:ext cx="10786110" cy="5245100"/>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marL="457200" lvl="1" algn="l">
              <a:buClrTx/>
              <a:buSzTx/>
              <a:buNone/>
            </a:pPr>
            <a:r>
              <a:rPr sz="20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防雷击建议：</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接闪：让闪电能量按照人们设计的通道泄放到大地中去</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接地：让已经纳入防雷系统的闪电能量泄放入大地</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分流：一切从室外来的导线与接地线之间并联一种适当的避雷器</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屏蔽：用金属网/箔/壳/管等导体包裹，阻隔闪电的脉冲电磁场</a:t>
            </a:r>
          </a:p>
          <a:p>
            <a:pPr marL="457200" lvl="1" algn="l">
              <a:buClrTx/>
              <a:buSzTx/>
              <a:buNone/>
            </a:pPr>
            <a:r>
              <a:rPr sz="2000" b="1">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防静电建议：</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接地：静电屏蔽</a:t>
            </a:r>
          </a:p>
          <a:p>
            <a:pPr marL="457200" lvl="1" algn="l">
              <a:buClrTx/>
              <a:buSzTx/>
              <a:buNone/>
            </a:pPr>
            <a:r>
              <a:rPr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增湿：静电中和</a:t>
            </a:r>
          </a:p>
        </p:txBody>
      </p:sp>
      <p:pic>
        <p:nvPicPr>
          <p:cNvPr id="4" name="图片 3"/>
          <p:cNvPicPr>
            <a:picLocks noChangeAspect="1"/>
          </p:cNvPicPr>
          <p:nvPr/>
        </p:nvPicPr>
        <p:blipFill>
          <a:blip r:embed="rId4"/>
          <a:stretch>
            <a:fillRect/>
          </a:stretch>
        </p:blipFill>
        <p:spPr>
          <a:xfrm>
            <a:off x="7054587" y="3904094"/>
            <a:ext cx="2880320" cy="198865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7622" y="3904094"/>
            <a:ext cx="3006403" cy="1988659"/>
          </a:xfrm>
          <a:prstGeom prst="rect">
            <a:avLst/>
          </a:prstGeom>
        </p:spPr>
      </p:pic>
      <p:sp>
        <p:nvSpPr>
          <p:cNvPr id="7" name="矩形 6"/>
          <p:cNvSpPr/>
          <p:nvPr>
            <p:custDataLst>
              <p:tags r:id="rId1"/>
            </p:custDataLst>
          </p:nvPr>
        </p:nvSpPr>
        <p:spPr>
          <a:xfrm>
            <a:off x="990600" y="280035"/>
            <a:ext cx="7390765" cy="56007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网络的物理安全-防雷击和防静电</a:t>
            </a:r>
            <a:endParaRPr lang="zh-CN" altLang="en-US" sz="3600" dirty="0">
              <a:sym typeface="+mn-ea"/>
            </a:endParaRPr>
          </a:p>
          <a:p>
            <a:pPr lvl="0" algn="l" defTabSz="914400">
              <a:buClrTx/>
              <a:buSzTx/>
              <a:buFontTx/>
            </a:pPr>
            <a:endPar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endParaRPr>
          </a:p>
        </p:txBody>
      </p:sp>
      <p:sp>
        <p:nvSpPr>
          <p:cNvPr id="3" name="灯片编号占位符 4">
            <a:extLst>
              <a:ext uri="{FF2B5EF4-FFF2-40B4-BE49-F238E27FC236}">
                <a16:creationId xmlns:a16="http://schemas.microsoft.com/office/drawing/2014/main" id="{DE2D052B-4ED0-887E-7C10-1323C4CA8AE9}"/>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69925" y="1234440"/>
            <a:ext cx="10851515" cy="4709160"/>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lvl="0" indent="457200" algn="l">
              <a:lnSpc>
                <a:spcPct val="150000"/>
              </a:lnSpc>
              <a:buClrTx/>
              <a:buSzTx/>
              <a:buFont typeface="Wingdings" panose="05000000000000000000" charset="0"/>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2019年5月，重庆永川某私立医院服务器突然陷入瘫痪，医院业务全面“停摆”。重庆永川公安组织网安刑侦、勘验、管理民警和技术支持专家赶赴现场对该案件进行调查核实。</a:t>
            </a:r>
          </a:p>
          <a:p>
            <a:pPr lvl="0" indent="457200" algn="l">
              <a:lnSpc>
                <a:spcPct val="150000"/>
              </a:lnSpc>
              <a:buClrTx/>
              <a:buSzTx/>
              <a:buFont typeface="Wingdings" panose="05000000000000000000" charset="0"/>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经过民警和技术专家调查核实，该私立医院因未按照</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网络安全等级保护制度</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的要求履行安全保护义务。</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医院未安装边界防护设备、未安装日志行为审计设备，未设置数据安全备份策略等其他网络安全技术措施</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，使医院业务在互联网上长期处于“裸奔”状态。黑客通过互联网攻破医院系统后植入</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勒索病毒</a:t>
            </a: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，导致医院业务全面“停摆”。</a:t>
            </a:r>
          </a:p>
          <a:p>
            <a:pPr lvl="0" indent="457200" algn="l">
              <a:lnSpc>
                <a:spcPct val="150000"/>
              </a:lnSpc>
              <a:buClrTx/>
              <a:buSzTx/>
              <a:buFont typeface="Wingdings" panose="05000000000000000000" charset="0"/>
            </a:pPr>
            <a:r>
              <a:rPr lang="zh-CN" altLang="en-US" sz="2000"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针对此案，永川公安按照公安部“一案双查”工作要求和《中华人民共和国网络安全法》第五十九条之规定，对医院处以罚款一万元，对直接负责的主管人员处以罚款五千元的行政处罚</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网络设计与配置安全</a:t>
            </a:r>
          </a:p>
        </p:txBody>
      </p:sp>
      <p:sp>
        <p:nvSpPr>
          <p:cNvPr id="4" name="灯片编号占位符 4">
            <a:extLst>
              <a:ext uri="{FF2B5EF4-FFF2-40B4-BE49-F238E27FC236}">
                <a16:creationId xmlns:a16="http://schemas.microsoft.com/office/drawing/2014/main" id="{2C364FDA-6A5C-1CA8-4A2C-3CF236CE7BD3}"/>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网络设计与配置安全</a:t>
            </a:r>
            <a:endParaRPr lang="zh-CN" altLang="en-US"/>
          </a:p>
        </p:txBody>
      </p:sp>
      <p:pic>
        <p:nvPicPr>
          <p:cNvPr id="101" name="图片 100"/>
          <p:cNvPicPr/>
          <p:nvPr>
            <p:custDataLst>
              <p:tags r:id="rId1"/>
            </p:custDataLst>
          </p:nvPr>
        </p:nvPicPr>
        <p:blipFill>
          <a:blip r:embed="rId4"/>
          <a:stretch>
            <a:fillRect/>
          </a:stretch>
        </p:blipFill>
        <p:spPr>
          <a:xfrm>
            <a:off x="712470" y="1103630"/>
            <a:ext cx="11250930" cy="5403215"/>
          </a:xfrm>
          <a:prstGeom prst="rect">
            <a:avLst/>
          </a:prstGeom>
          <a:noFill/>
          <a:ln w="9525">
            <a:noFill/>
          </a:ln>
        </p:spPr>
      </p:pic>
      <p:sp>
        <p:nvSpPr>
          <p:cNvPr id="4" name="椭圆 3"/>
          <p:cNvSpPr/>
          <p:nvPr/>
        </p:nvSpPr>
        <p:spPr>
          <a:xfrm>
            <a:off x="3424555" y="1103630"/>
            <a:ext cx="5310505" cy="5662295"/>
          </a:xfrm>
          <a:prstGeom prst="ellipse">
            <a:avLst/>
          </a:prstGeom>
          <a:noFill/>
          <a:ln w="28575" cmpd="sng">
            <a:solidFill>
              <a:srgbClr val="CC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4">
            <a:extLst>
              <a:ext uri="{FF2B5EF4-FFF2-40B4-BE49-F238E27FC236}">
                <a16:creationId xmlns:a16="http://schemas.microsoft.com/office/drawing/2014/main" id="{3B78E420-ECFD-1478-9853-507E9F37E723}"/>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网络设计与配置安全</a:t>
            </a:r>
            <a:endParaRPr lang="zh-CN" altLang="en-US"/>
          </a:p>
        </p:txBody>
      </p:sp>
      <p:pic>
        <p:nvPicPr>
          <p:cNvPr id="102" name="图片 101"/>
          <p:cNvPicPr/>
          <p:nvPr>
            <p:custDataLst>
              <p:tags r:id="rId1"/>
            </p:custDataLst>
          </p:nvPr>
        </p:nvPicPr>
        <p:blipFill>
          <a:blip r:embed="rId3"/>
          <a:stretch>
            <a:fillRect/>
          </a:stretch>
        </p:blipFill>
        <p:spPr>
          <a:xfrm>
            <a:off x="845820" y="932180"/>
            <a:ext cx="10500360" cy="5670550"/>
          </a:xfrm>
          <a:prstGeom prst="rect">
            <a:avLst/>
          </a:prstGeom>
          <a:noFill/>
          <a:ln w="9525">
            <a:noFill/>
          </a:ln>
        </p:spPr>
      </p:pic>
      <p:sp>
        <p:nvSpPr>
          <p:cNvPr id="2" name="灯片编号占位符 4">
            <a:extLst>
              <a:ext uri="{FF2B5EF4-FFF2-40B4-BE49-F238E27FC236}">
                <a16:creationId xmlns:a16="http://schemas.microsoft.com/office/drawing/2014/main" id="{EB54F22D-CAB8-2959-77C5-8A4A1A863286}"/>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网络设计与配置安全</a:t>
            </a:r>
            <a:endParaRPr lang="zh-CN" altLang="en-US"/>
          </a:p>
        </p:txBody>
      </p:sp>
      <p:pic>
        <p:nvPicPr>
          <p:cNvPr id="103" name="图片 102"/>
          <p:cNvPicPr/>
          <p:nvPr>
            <p:custDataLst>
              <p:tags r:id="rId1"/>
            </p:custDataLst>
          </p:nvPr>
        </p:nvPicPr>
        <p:blipFill>
          <a:blip r:embed="rId3"/>
          <a:stretch>
            <a:fillRect/>
          </a:stretch>
        </p:blipFill>
        <p:spPr>
          <a:xfrm>
            <a:off x="545465" y="1088390"/>
            <a:ext cx="11357610" cy="5231130"/>
          </a:xfrm>
          <a:prstGeom prst="rect">
            <a:avLst/>
          </a:prstGeom>
          <a:noFill/>
          <a:ln w="9525">
            <a:noFill/>
          </a:ln>
        </p:spPr>
      </p:pic>
      <p:sp>
        <p:nvSpPr>
          <p:cNvPr id="2" name="灯片编号占位符 4">
            <a:extLst>
              <a:ext uri="{FF2B5EF4-FFF2-40B4-BE49-F238E27FC236}">
                <a16:creationId xmlns:a16="http://schemas.microsoft.com/office/drawing/2014/main" id="{206F574F-674B-ADE0-8B33-E5EDCB1AD815}"/>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054735"/>
            <a:ext cx="10851515" cy="3034030"/>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marL="357505" lvl="0" indent="457200" algn="l" fontAlgn="auto">
              <a:lnSpc>
                <a:spcPts val="2800"/>
              </a:lnSpc>
              <a:buClr>
                <a:srgbClr val="0070C0"/>
              </a:buClr>
              <a:buSzTx/>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根据国外一家网络安全与合规公司Titania近期发布的一项研究显示，网络配置错误使得公司平均损失年收入的9%左右。</a:t>
            </a:r>
          </a:p>
          <a:p>
            <a:pPr marL="357505" lvl="0" indent="457200" algn="l" fontAlgn="auto">
              <a:lnSpc>
                <a:spcPts val="2800"/>
              </a:lnSpc>
              <a:buClr>
                <a:srgbClr val="0070C0"/>
              </a:buClr>
              <a:buSzTx/>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Titania的研究基于对广泛的政府和工业垂直领域的160名高级网络安全决策者的调查。报告还警告说，</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由于对连接设备的审计不够频繁，使得企业容易受到网络攻击的错误配置可能会在网络上保持数月或数年时间</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a:t>
            </a:r>
          </a:p>
          <a:p>
            <a:pPr marL="357505" lvl="0" indent="457200" algn="l" fontAlgn="auto">
              <a:lnSpc>
                <a:spcPts val="2800"/>
              </a:lnSpc>
              <a:buClr>
                <a:srgbClr val="0070C0"/>
              </a:buClr>
              <a:buSzTx/>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该报告还发现，</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路由器和交换机</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在很大程度上被忽视了。大多数组织（96%）</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优先考虑防火墙的配置和审核，但只有4%的组织评估交换机和路由器以及防火墙</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网络设计与配置安全</a:t>
            </a:r>
            <a:endParaRPr lang="zh-CN" altLang="en-US"/>
          </a:p>
        </p:txBody>
      </p:sp>
      <p:pic>
        <p:nvPicPr>
          <p:cNvPr id="100" name="图片 99"/>
          <p:cNvPicPr/>
          <p:nvPr>
            <p:custDataLst>
              <p:tags r:id="rId1"/>
            </p:custDataLst>
          </p:nvPr>
        </p:nvPicPr>
        <p:blipFill>
          <a:blip r:embed="rId4"/>
          <a:stretch>
            <a:fillRect/>
          </a:stretch>
        </p:blipFill>
        <p:spPr>
          <a:xfrm>
            <a:off x="540385" y="4166235"/>
            <a:ext cx="5030470" cy="2270125"/>
          </a:xfrm>
          <a:prstGeom prst="rect">
            <a:avLst/>
          </a:prstGeom>
          <a:noFill/>
          <a:ln w="9525">
            <a:noFill/>
          </a:ln>
        </p:spPr>
      </p:pic>
      <p:sp>
        <p:nvSpPr>
          <p:cNvPr id="4" name="文本框 3"/>
          <p:cNvSpPr txBox="1"/>
          <p:nvPr/>
        </p:nvSpPr>
        <p:spPr>
          <a:xfrm>
            <a:off x="5571490" y="5464810"/>
            <a:ext cx="6550025" cy="645160"/>
          </a:xfrm>
          <a:prstGeom prst="rect">
            <a:avLst/>
          </a:prstGeom>
          <a:noFill/>
        </p:spPr>
        <p:txBody>
          <a:bodyPr wrap="square" rtlCol="0" anchor="t">
            <a:spAutoFit/>
          </a:bodyPr>
          <a:lstStyle/>
          <a:p>
            <a:r>
              <a:rPr lang="zh-CN" altLang="en-US">
                <a:latin typeface="楷体" panose="02010609060101010101" pitchFamily="49" charset="-122"/>
                <a:ea typeface="楷体" panose="02010609060101010101" pitchFamily="49" charset="-122"/>
                <a:cs typeface="楷体" panose="02010609060101010101" pitchFamily="49" charset="-122"/>
              </a:rPr>
              <a:t>Titania完整报告《可利用错误配置对网络安全的影响》：</a:t>
            </a:r>
          </a:p>
          <a:p>
            <a:r>
              <a:rPr lang="zh-CN" altLang="en-US">
                <a:latin typeface="楷体" panose="02010609060101010101" pitchFamily="49" charset="-122"/>
                <a:ea typeface="楷体" panose="02010609060101010101" pitchFamily="49" charset="-122"/>
                <a:cs typeface="楷体" panose="02010609060101010101" pitchFamily="49" charset="-122"/>
              </a:rPr>
              <a:t>https://info.titania.com/network-security-impact-report</a:t>
            </a:r>
          </a:p>
        </p:txBody>
      </p:sp>
      <p:pic>
        <p:nvPicPr>
          <p:cNvPr id="101" name="图片 100"/>
          <p:cNvPicPr/>
          <p:nvPr>
            <p:custDataLst>
              <p:tags r:id="rId2"/>
            </p:custDataLst>
          </p:nvPr>
        </p:nvPicPr>
        <p:blipFill>
          <a:blip r:embed="rId5"/>
          <a:stretch>
            <a:fillRect/>
          </a:stretch>
        </p:blipFill>
        <p:spPr>
          <a:xfrm>
            <a:off x="6168390" y="4463415"/>
            <a:ext cx="4887595" cy="862965"/>
          </a:xfrm>
          <a:prstGeom prst="rect">
            <a:avLst/>
          </a:prstGeom>
          <a:noFill/>
          <a:ln w="9525">
            <a:noFill/>
          </a:ln>
        </p:spPr>
      </p:pic>
      <p:sp>
        <p:nvSpPr>
          <p:cNvPr id="5" name="灯片编号占位符 4">
            <a:extLst>
              <a:ext uri="{FF2B5EF4-FFF2-40B4-BE49-F238E27FC236}">
                <a16:creationId xmlns:a16="http://schemas.microsoft.com/office/drawing/2014/main" id="{F653DB01-40C8-294D-FBE0-81B544C9FE01}"/>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69620" y="1054735"/>
            <a:ext cx="10722610" cy="1424940"/>
          </a:xfrm>
        </p:spPr>
        <p:style>
          <a:lnRef idx="2">
            <a:schemeClr val="accent1"/>
          </a:lnRef>
          <a:fillRef idx="1">
            <a:schemeClr val="lt1"/>
          </a:fillRef>
          <a:effectRef idx="0">
            <a:schemeClr val="accent1"/>
          </a:effectRef>
          <a:fontRef idx="minor">
            <a:schemeClr val="dk1"/>
          </a:fontRef>
        </p:style>
        <p:txBody>
          <a:bodyPr vertOverflow="overflow" horzOverflow="overflow" vert="horz" wrap="square" lIns="91440" tIns="45720" rIns="91440" bIns="45720" numCol="1" spcCol="0" rtlCol="0" fromWordArt="0" anchor="t" anchorCtr="0" compatLnSpc="1">
            <a:noAutofit/>
          </a:bodyPr>
          <a:lstStyle/>
          <a:p>
            <a:pPr marL="357505" indent="-357505">
              <a:lnSpc>
                <a:spcPts val="2800"/>
              </a:lnSpc>
              <a:buClr>
                <a:srgbClr val="0070C0"/>
              </a:buClr>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实现 </a:t>
            </a: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IP </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通信时使用了两个地址：</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717550" indent="-357505">
              <a:lnSpc>
                <a:spcPts val="2800"/>
              </a:lnSpc>
              <a:buClr>
                <a:srgbClr val="7030A0"/>
              </a:buClr>
              <a:buFont typeface="+mj-lt"/>
              <a:buAutoNum type="arabicPeriod"/>
            </a:pP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IP </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地址（网络层地址）</a:t>
            </a:r>
            <a:endParaRPr lang="zh-CN" altLang="en-US" sz="2000" b="1" dirty="0">
              <a:latin typeface="楷体" panose="02010609060101010101" pitchFamily="49" charset="-122"/>
              <a:ea typeface="楷体" panose="02010609060101010101" pitchFamily="49" charset="-122"/>
              <a:cs typeface="楷体" panose="02010609060101010101" pitchFamily="49" charset="-122"/>
            </a:endParaRPr>
          </a:p>
          <a:p>
            <a:pPr marL="717550" indent="-357505">
              <a:lnSpc>
                <a:spcPts val="2800"/>
              </a:lnSpc>
              <a:buClr>
                <a:srgbClr val="7030A0"/>
              </a:buClr>
              <a:buFont typeface="+mj-lt"/>
              <a:buAutoNum type="arabicPeriod"/>
            </a:pPr>
            <a:r>
              <a:rPr lang="en-US" altLang="zh-CN" sz="2000" b="1" dirty="0">
                <a:latin typeface="楷体" panose="02010609060101010101" pitchFamily="49" charset="-122"/>
                <a:ea typeface="楷体" panose="02010609060101010101" pitchFamily="49" charset="-122"/>
                <a:cs typeface="楷体" panose="02010609060101010101" pitchFamily="49" charset="-122"/>
                <a:sym typeface="+mn-ea"/>
              </a:rPr>
              <a:t>MAC </a:t>
            </a:r>
            <a:r>
              <a:rPr lang="zh-CN" altLang="en-US" sz="2000" b="1" dirty="0">
                <a:latin typeface="楷体" panose="02010609060101010101" pitchFamily="49" charset="-122"/>
                <a:ea typeface="楷体" panose="02010609060101010101" pitchFamily="49" charset="-122"/>
                <a:cs typeface="楷体" panose="02010609060101010101" pitchFamily="49" charset="-122"/>
                <a:sym typeface="+mn-ea"/>
              </a:rPr>
              <a:t>地址（数据链路层地址）</a:t>
            </a:r>
            <a:endParaRPr lang="zh-CN" altLang="en-US"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a:p>
            <a:pPr lvl="0" indent="457200" algn="l">
              <a:lnSpc>
                <a:spcPct val="150000"/>
              </a:lnSpc>
              <a:buClrTx/>
              <a:buSzTx/>
              <a:buFont typeface="Wingdings" panose="05000000000000000000" charset="0"/>
            </a:pPr>
            <a:endParaRPr lang="zh-CN" altLang="en-US" sz="2000" b="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协议的安全-ARP欺骗</a:t>
            </a:r>
          </a:p>
        </p:txBody>
      </p:sp>
      <p:pic>
        <p:nvPicPr>
          <p:cNvPr id="4" name="图片 3"/>
          <p:cNvPicPr>
            <a:picLocks noChangeAspect="1"/>
          </p:cNvPicPr>
          <p:nvPr>
            <p:custDataLst>
              <p:tags r:id="rId1"/>
            </p:custDataLst>
          </p:nvPr>
        </p:nvPicPr>
        <p:blipFill>
          <a:blip r:embed="rId3"/>
          <a:stretch>
            <a:fillRect/>
          </a:stretch>
        </p:blipFill>
        <p:spPr>
          <a:xfrm>
            <a:off x="1475105" y="2864485"/>
            <a:ext cx="8130540" cy="2072640"/>
          </a:xfrm>
          <a:prstGeom prst="rect">
            <a:avLst/>
          </a:prstGeom>
        </p:spPr>
      </p:pic>
      <p:sp>
        <p:nvSpPr>
          <p:cNvPr id="5" name="文本框 4"/>
          <p:cNvSpPr txBox="1"/>
          <p:nvPr/>
        </p:nvSpPr>
        <p:spPr>
          <a:xfrm>
            <a:off x="770255" y="5570220"/>
            <a:ext cx="10721975" cy="46164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chor="t">
            <a:noAutofit/>
          </a:bodyPr>
          <a:lstStyle/>
          <a:p>
            <a:r>
              <a:rPr lang="zh-CN" altLang="en-US" sz="2000" b="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ARP协议：在已知某接口</a:t>
            </a:r>
            <a:r>
              <a:rPr lang="en-US" altLang="zh-CN" sz="2000" b="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IP</a:t>
            </a:r>
            <a:r>
              <a:rPr lang="en-US" altLang="zh-CN" sz="2000" b="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地址的前提下，求得其对应的物理地址的协议（RFC826）。</a:t>
            </a:r>
          </a:p>
        </p:txBody>
      </p:sp>
      <p:sp>
        <p:nvSpPr>
          <p:cNvPr id="6" name="灯片编号占位符 4">
            <a:extLst>
              <a:ext uri="{FF2B5EF4-FFF2-40B4-BE49-F238E27FC236}">
                <a16:creationId xmlns:a16="http://schemas.microsoft.com/office/drawing/2014/main" id="{5FB0EAC0-08B0-2D4B-0EE7-5854C4D516D8}"/>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39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因特网的起源与发展</a:t>
            </a:r>
            <a:endParaRPr lang="zh-CN" altLang="en-US" b="1" dirty="0">
              <a:latin typeface="楷体" panose="02010609060101010101" pitchFamily="49" charset="-122"/>
              <a:ea typeface="楷体" panose="02010609060101010101" pitchFamily="49" charset="-122"/>
            </a:endParaRPr>
          </a:p>
        </p:txBody>
      </p:sp>
      <p:sp>
        <p:nvSpPr>
          <p:cNvPr id="4" name="标题 1"/>
          <p:cNvSpPr>
            <a:spLocks noGrp="1"/>
          </p:cNvSpPr>
          <p:nvPr>
            <p:custDataLst>
              <p:tags r:id="rId1"/>
            </p:custDataLst>
          </p:nvPr>
        </p:nvSpPr>
        <p:spPr>
          <a:xfrm>
            <a:off x="577850" y="3775075"/>
            <a:ext cx="3626485" cy="2533650"/>
          </a:xfrm>
          <a:prstGeom prst="rect">
            <a:avLst/>
          </a:prstGeom>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lstStyle>
            <a:lvl1pPr algn="r" rtl="0" eaLnBrk="0" fontAlgn="base" hangingPunct="0">
              <a:spcBef>
                <a:spcPct val="0"/>
              </a:spcBef>
              <a:spcAft>
                <a:spcPct val="0"/>
              </a:spcAft>
              <a:defRPr sz="315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2pPr>
            <a:lvl3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3pPr>
            <a:lvl4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4pPr>
            <a:lvl5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5pPr>
            <a:lvl6pPr marL="4572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6pPr>
            <a:lvl7pPr marL="9144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7pPr>
            <a:lvl8pPr marL="13716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8pPr>
            <a:lvl9pPr marL="18288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9pPr>
          </a:lstStyle>
          <a:p>
            <a:pPr marL="91440" marR="0" lvl="0" indent="-91440" algn="just" defTabSz="914400" rtl="0" eaLnBrk="1" fontAlgn="auto" latinLnBrk="0" hangingPunct="1">
              <a:lnSpc>
                <a:spcPct val="100000"/>
              </a:lnSpc>
              <a:spcBef>
                <a:spcPct val="20000"/>
              </a:spcBef>
              <a:spcAft>
                <a:spcPct val="0"/>
              </a:spcAft>
              <a:buClrTx/>
              <a:buSzTx/>
              <a:buFontTx/>
              <a:buNone/>
              <a:defRPr/>
            </a:pP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Leonard Kleinrock</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，加州大学洛杉矶分校（</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UCLA</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）计算机科学教授，</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1961</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年，他创造的</a:t>
            </a:r>
            <a:r>
              <a:rPr lang="zh-CN" altLang="zh-CN" sz="2000" b="1"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分组交换</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packet switching</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）原理成为因特网的支撑技术。</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1969</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年，他在</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UCLA</a:t>
            </a:r>
            <a:r>
              <a:rPr lang="zh-CN"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的计算机成为因特网的第一个节点。</a:t>
            </a:r>
            <a:endParaRPr kumimoji="0" lang="zh-CN" altLang="en-US" sz="2000" b="1" i="0" u="none" strike="noStrike" kern="0" cap="none" spc="0" normalizeH="0" baseline="0" noProof="0" dirty="0">
              <a:ln>
                <a:noFill/>
              </a:ln>
              <a:solidFill>
                <a:schemeClr val="accent1"/>
              </a:solidFill>
              <a:effectLst/>
              <a:uLnTx/>
              <a:uFillTx/>
              <a:latin typeface="+mn-lt"/>
              <a:ea typeface="华文行楷" panose="02010800040101010101" pitchFamily="2" charset="-122"/>
              <a:cs typeface="+mn-cs"/>
            </a:endParaRPr>
          </a:p>
        </p:txBody>
      </p:sp>
      <p:sp>
        <p:nvSpPr>
          <p:cNvPr id="5" name="内容占位符 2"/>
          <p:cNvSpPr>
            <a:spLocks noGrp="1"/>
          </p:cNvSpPr>
          <p:nvPr>
            <p:ph idx="1"/>
            <p:custDataLst>
              <p:tags r:id="rId2"/>
            </p:custDataLst>
          </p:nvPr>
        </p:nvSpPr>
        <p:spPr>
          <a:xfrm>
            <a:off x="4279265" y="1042670"/>
            <a:ext cx="7419340" cy="3952240"/>
          </a:xfrm>
        </p:spPr>
        <p:txBody>
          <a:bodyPr vert="horz" wrap="square" lIns="91440" tIns="45720" rIns="91440" bIns="45720" numCol="1" rtlCol="0" anchor="t" anchorCtr="0" compatLnSpc="1">
            <a:normAutofit/>
          </a:bodyPr>
          <a:lstStyle/>
          <a:p>
            <a:pPr marL="91440" marR="0" lvl="0" indent="-91440" algn="l" defTabSz="914400" rtl="0" eaLnBrk="1" fontAlgn="auto" latinLnBrk="0" hangingPunct="1">
              <a:lnSpc>
                <a:spcPct val="100000"/>
              </a:lnSpc>
              <a:spcBef>
                <a:spcPct val="20000"/>
              </a:spcBef>
              <a:spcAft>
                <a:spcPct val="0"/>
              </a:spcAft>
              <a:buClrTx/>
              <a:buSzTx/>
              <a:buFontTx/>
              <a:buNone/>
              <a:defRPr/>
            </a:pPr>
            <a:r>
              <a:rPr kumimoji="0" lang="zh-CN" altLang="zh-CN" sz="2800" b="1" i="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rPr>
              <a:t>“因特网和由它使能的所有东西是一个巨大的新前沿，充满了令人惊奇的挑战，为众多创新提供了广阔空间。不要受今天技术的束缚，开动大脑，想象能够做些什么，并去实现它。”</a:t>
            </a:r>
            <a:r>
              <a:rPr kumimoji="0" lang="zh-CN" altLang="zh-CN" sz="222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rPr>
              <a:t>《计算机网络:自顶向下方法(原书第6版)》</a:t>
            </a:r>
          </a:p>
          <a:p>
            <a:pPr marL="91440" marR="0" lvl="0" indent="-91440" algn="l" defTabSz="914400" rtl="0" eaLnBrk="1" fontAlgn="auto" latinLnBrk="0" hangingPunct="1">
              <a:lnSpc>
                <a:spcPct val="10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rPr>
              <a:t>  </a:t>
            </a:r>
            <a:endParaRPr kumimoji="0" lang="zh-CN" altLang="zh-CN" sz="2800" b="1" i="0" u="none" strike="noStrike" kern="0" cap="none" spc="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pic>
        <p:nvPicPr>
          <p:cNvPr id="12291" name="图片 3"/>
          <p:cNvPicPr>
            <a:picLocks noChangeAspect="1"/>
          </p:cNvPicPr>
          <p:nvPr>
            <p:custDataLst>
              <p:tags r:id="rId3"/>
            </p:custDataLst>
          </p:nvPr>
        </p:nvPicPr>
        <p:blipFill>
          <a:blip r:embed="rId6"/>
          <a:stretch>
            <a:fillRect/>
          </a:stretch>
        </p:blipFill>
        <p:spPr>
          <a:xfrm>
            <a:off x="641350" y="1042670"/>
            <a:ext cx="3637280" cy="2732405"/>
          </a:xfrm>
          <a:prstGeom prst="rect">
            <a:avLst/>
          </a:prstGeom>
          <a:noFill/>
          <a:ln w="9525">
            <a:noFill/>
          </a:ln>
        </p:spPr>
      </p:pic>
      <p:sp>
        <p:nvSpPr>
          <p:cNvPr id="6" name="矩形 5"/>
          <p:cNvSpPr/>
          <p:nvPr/>
        </p:nvSpPr>
        <p:spPr>
          <a:xfrm>
            <a:off x="4488815" y="3775075"/>
            <a:ext cx="7209790" cy="2533015"/>
          </a:xfrm>
          <a:prstGeom prst="rect">
            <a:avLst/>
          </a:prstGeom>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forceAA="0" compatLnSpc="1">
            <a:noAutofit/>
          </a:bodyPr>
          <a:lstStyle>
            <a:lvl1pPr algn="r" rtl="0" eaLnBrk="0" fontAlgn="base" hangingPunct="0">
              <a:spcBef>
                <a:spcPct val="0"/>
              </a:spcBef>
              <a:spcAft>
                <a:spcPct val="0"/>
              </a:spcAft>
              <a:defRPr sz="315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2pPr>
            <a:lvl3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3pPr>
            <a:lvl4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4pPr>
            <a:lvl5pPr algn="r" rtl="0" eaLnBrk="0" fontAlgn="base" hangingPunct="0">
              <a:spcBef>
                <a:spcPct val="0"/>
              </a:spcBef>
              <a:spcAft>
                <a:spcPct val="0"/>
              </a:spcAft>
              <a:defRPr sz="2800">
                <a:solidFill>
                  <a:schemeClr val="bg1"/>
                </a:solidFill>
                <a:latin typeface="Arial" panose="020B0604020202020204" pitchFamily="34" charset="0"/>
                <a:ea typeface="华文细黑" panose="02010600040101010101" pitchFamily="2" charset="-122"/>
              </a:defRPr>
            </a:lvl5pPr>
            <a:lvl6pPr marL="4572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6pPr>
            <a:lvl7pPr marL="9144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7pPr>
            <a:lvl8pPr marL="13716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8pPr>
            <a:lvl9pPr marL="1828800" algn="r" rtl="0" fontAlgn="base">
              <a:spcBef>
                <a:spcPct val="0"/>
              </a:spcBef>
              <a:spcAft>
                <a:spcPct val="0"/>
              </a:spcAft>
              <a:defRPr sz="2800">
                <a:solidFill>
                  <a:schemeClr val="bg1"/>
                </a:solidFill>
                <a:latin typeface="Arial" panose="020B0604020202020204" pitchFamily="34" charset="0"/>
                <a:ea typeface="华文细黑" panose="02010600040101010101" pitchFamily="2" charset="-122"/>
              </a:defRPr>
            </a:lvl9pPr>
          </a:lstStyle>
          <a:p>
            <a:pPr marL="91440" lvl="0" indent="90170" algn="just" defTabSz="914400" eaLnBrk="1" fontAlgn="auto" hangingPunct="1">
              <a:spcBef>
                <a:spcPts val="0"/>
              </a:spcBef>
              <a:buClrTx/>
              <a:buSzTx/>
              <a:buFontTx/>
              <a:defRPr/>
            </a:pP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1959年</a:t>
            </a:r>
            <a:r>
              <a:rPr lang="zh-CN" altLang="en-US"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Kleinrock选择了当时未知的数据网作为研究方向。1962年完成了“大通信网的信息流”论文，其工作1964年发表在MIT出版的“通信网”一书，奠定了分组交换的基础。1963年他进入UCLA大学工作。1969年9月2日，Leonard Kleinrock和他领导的研究小组成功地把</a:t>
            </a:r>
            <a:r>
              <a:rPr lang="en-US" altLang="zh-CN" sz="2000" b="1"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一台电脑</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和一台电冰箱大小的</a:t>
            </a:r>
            <a:r>
              <a:rPr lang="en-US" altLang="zh-CN" sz="2000" b="1" kern="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转换装置</a:t>
            </a:r>
            <a:r>
              <a:rPr lang="en-US" altLang="zh-CN" sz="20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连接在一起，并在接下来的一个月中使两台电脑通过这台转换装置进行了对话，从而为日后互联网的迅猛发展提供了必要条件。</a:t>
            </a:r>
          </a:p>
        </p:txBody>
      </p:sp>
      <p:sp>
        <p:nvSpPr>
          <p:cNvPr id="7" name="灯片编号占位符 4">
            <a:extLst>
              <a:ext uri="{FF2B5EF4-FFF2-40B4-BE49-F238E27FC236}">
                <a16:creationId xmlns:a16="http://schemas.microsoft.com/office/drawing/2014/main" id="{F4164F53-D92A-0A78-0982-9E024068F379}"/>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4</a:t>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05"/>
          <p:cNvSpPr/>
          <p:nvPr/>
        </p:nvSpPr>
        <p:spPr>
          <a:xfrm>
            <a:off x="1524000" y="972185"/>
            <a:ext cx="9144000" cy="3148330"/>
          </a:xfrm>
          <a:prstGeom prst="rect">
            <a:avLst/>
          </a:prstGeom>
          <a:solidFill>
            <a:srgbClr val="FFFF99"/>
          </a:solid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Tahoma" panose="020B0604030504040204" pitchFamily="34" charset="0"/>
            </a:endParaRPr>
          </a:p>
        </p:txBody>
      </p:sp>
      <p:grpSp>
        <p:nvGrpSpPr>
          <p:cNvPr id="143363" name="Group 94"/>
          <p:cNvGrpSpPr/>
          <p:nvPr/>
        </p:nvGrpSpPr>
        <p:grpSpPr>
          <a:xfrm>
            <a:off x="5227638" y="4946650"/>
            <a:ext cx="1590675" cy="398463"/>
            <a:chOff x="249" y="663"/>
            <a:chExt cx="1002" cy="251"/>
          </a:xfrm>
        </p:grpSpPr>
        <p:sp>
          <p:nvSpPr>
            <p:cNvPr id="143423" name="AutoShape 95"/>
            <p:cNvSpPr/>
            <p:nvPr/>
          </p:nvSpPr>
          <p:spPr>
            <a:xfrm flipH="1">
              <a:off x="249" y="709"/>
              <a:ext cx="138" cy="139"/>
            </a:xfrm>
            <a:prstGeom prst="rightArrow">
              <a:avLst>
                <a:gd name="adj1" fmla="val 50000"/>
                <a:gd name="adj2" fmla="val 25000"/>
              </a:avLst>
            </a:prstGeom>
            <a:solidFill>
              <a:srgbClr val="FFCC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143424" name="Text Box 96"/>
            <p:cNvSpPr txBox="1"/>
            <p:nvPr/>
          </p:nvSpPr>
          <p:spPr>
            <a:xfrm flipH="1">
              <a:off x="386" y="663"/>
              <a:ext cx="865" cy="251"/>
            </a:xfrm>
            <a:prstGeom prst="rect">
              <a:avLst/>
            </a:prstGeom>
            <a:solidFill>
              <a:srgbClr val="FFCCFF"/>
            </a:solidFill>
            <a:ln w="12700" cap="flat" cmpd="sng">
              <a:solidFill>
                <a:schemeClr val="tx1"/>
              </a:solidFill>
              <a:prstDash val="solid"/>
              <a:miter/>
              <a:headEnd type="none" w="med" len="med"/>
              <a:tailEnd type="none" w="med" len="med"/>
            </a:ln>
            <a:effectLst>
              <a:outerShdw dist="35921" dir="2699999" algn="ctr" rotWithShape="0">
                <a:schemeClr val="bg2"/>
              </a:outerShdw>
            </a:effectLst>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响应</a:t>
              </a:r>
            </a:p>
          </p:txBody>
        </p:sp>
      </p:grpSp>
      <p:sp>
        <p:nvSpPr>
          <p:cNvPr id="143364" name="Line 7"/>
          <p:cNvSpPr/>
          <p:nvPr/>
        </p:nvSpPr>
        <p:spPr>
          <a:xfrm rot="5400000">
            <a:off x="3300413" y="2931160"/>
            <a:ext cx="587375" cy="0"/>
          </a:xfrm>
          <a:prstGeom prst="line">
            <a:avLst/>
          </a:prstGeom>
          <a:ln w="38100" cap="flat" cmpd="sng">
            <a:solidFill>
              <a:srgbClr val="333399"/>
            </a:solidFill>
            <a:prstDash val="solid"/>
            <a:headEnd type="none" w="med" len="med"/>
            <a:tailEnd type="none" w="med" len="med"/>
          </a:ln>
        </p:spPr>
      </p:sp>
      <p:sp>
        <p:nvSpPr>
          <p:cNvPr id="143365" name="Line 8"/>
          <p:cNvSpPr/>
          <p:nvPr/>
        </p:nvSpPr>
        <p:spPr>
          <a:xfrm rot="5400000">
            <a:off x="5313363" y="2920048"/>
            <a:ext cx="588962" cy="0"/>
          </a:xfrm>
          <a:prstGeom prst="line">
            <a:avLst/>
          </a:prstGeom>
          <a:ln w="38100" cap="flat" cmpd="sng">
            <a:solidFill>
              <a:srgbClr val="333399"/>
            </a:solidFill>
            <a:prstDash val="solid"/>
            <a:headEnd type="none" w="med" len="med"/>
            <a:tailEnd type="none" w="med" len="med"/>
          </a:ln>
        </p:spPr>
      </p:sp>
      <p:sp>
        <p:nvSpPr>
          <p:cNvPr id="143366" name="Line 9"/>
          <p:cNvSpPr/>
          <p:nvPr/>
        </p:nvSpPr>
        <p:spPr>
          <a:xfrm rot="5400000">
            <a:off x="7048500" y="2931160"/>
            <a:ext cx="587375" cy="0"/>
          </a:xfrm>
          <a:prstGeom prst="line">
            <a:avLst/>
          </a:prstGeom>
          <a:ln w="38100" cap="flat" cmpd="sng">
            <a:solidFill>
              <a:srgbClr val="333399"/>
            </a:solidFill>
            <a:prstDash val="solid"/>
            <a:headEnd type="none" w="med" len="med"/>
            <a:tailEnd type="none" w="med" len="med"/>
          </a:ln>
        </p:spPr>
      </p:sp>
      <p:sp>
        <p:nvSpPr>
          <p:cNvPr id="143367" name="Line 10"/>
          <p:cNvSpPr/>
          <p:nvPr/>
        </p:nvSpPr>
        <p:spPr>
          <a:xfrm rot="5400000">
            <a:off x="9091613" y="2931160"/>
            <a:ext cx="587375" cy="0"/>
          </a:xfrm>
          <a:prstGeom prst="line">
            <a:avLst/>
          </a:prstGeom>
          <a:ln w="38100" cap="flat" cmpd="sng">
            <a:solidFill>
              <a:srgbClr val="333399"/>
            </a:solidFill>
            <a:prstDash val="solid"/>
            <a:headEnd type="none" w="med" len="med"/>
            <a:tailEnd type="none" w="med" len="med"/>
          </a:ln>
        </p:spPr>
      </p:sp>
      <p:sp>
        <p:nvSpPr>
          <p:cNvPr id="143368" name="Line 11"/>
          <p:cNvSpPr/>
          <p:nvPr/>
        </p:nvSpPr>
        <p:spPr>
          <a:xfrm rot="5400000">
            <a:off x="1992313" y="2931160"/>
            <a:ext cx="587375" cy="0"/>
          </a:xfrm>
          <a:prstGeom prst="line">
            <a:avLst/>
          </a:prstGeom>
          <a:ln w="38100" cap="flat" cmpd="sng">
            <a:solidFill>
              <a:srgbClr val="333399"/>
            </a:solidFill>
            <a:prstDash val="solid"/>
            <a:headEnd type="none" w="med" len="med"/>
            <a:tailEnd type="none" w="med" len="med"/>
          </a:ln>
        </p:spPr>
      </p:sp>
      <p:pic>
        <p:nvPicPr>
          <p:cNvPr id="143369" name="Picture 12"/>
          <p:cNvPicPr/>
          <p:nvPr/>
        </p:nvPicPr>
        <p:blipFill>
          <a:blip r:embed="rId3"/>
          <a:stretch>
            <a:fillRect/>
          </a:stretch>
        </p:blipFill>
        <p:spPr>
          <a:xfrm>
            <a:off x="2032000" y="3078798"/>
            <a:ext cx="503238" cy="514350"/>
          </a:xfrm>
          <a:prstGeom prst="rect">
            <a:avLst/>
          </a:prstGeom>
          <a:noFill/>
          <a:ln w="9525">
            <a:noFill/>
          </a:ln>
        </p:spPr>
      </p:pic>
      <p:pic>
        <p:nvPicPr>
          <p:cNvPr id="143370" name="Picture 13"/>
          <p:cNvPicPr/>
          <p:nvPr/>
        </p:nvPicPr>
        <p:blipFill>
          <a:blip r:embed="rId3"/>
          <a:stretch>
            <a:fillRect/>
          </a:stretch>
        </p:blipFill>
        <p:spPr>
          <a:xfrm>
            <a:off x="5368925" y="3078798"/>
            <a:ext cx="501650" cy="514350"/>
          </a:xfrm>
          <a:prstGeom prst="rect">
            <a:avLst/>
          </a:prstGeom>
          <a:noFill/>
          <a:ln w="9525">
            <a:noFill/>
          </a:ln>
        </p:spPr>
      </p:pic>
      <p:pic>
        <p:nvPicPr>
          <p:cNvPr id="143371" name="Picture 14"/>
          <p:cNvPicPr/>
          <p:nvPr/>
        </p:nvPicPr>
        <p:blipFill>
          <a:blip r:embed="rId3"/>
          <a:stretch>
            <a:fillRect/>
          </a:stretch>
        </p:blipFill>
        <p:spPr>
          <a:xfrm>
            <a:off x="7088188" y="3078798"/>
            <a:ext cx="503237" cy="514350"/>
          </a:xfrm>
          <a:prstGeom prst="rect">
            <a:avLst/>
          </a:prstGeom>
          <a:noFill/>
          <a:ln w="9525">
            <a:noFill/>
          </a:ln>
        </p:spPr>
      </p:pic>
      <p:pic>
        <p:nvPicPr>
          <p:cNvPr id="143372" name="Picture 15"/>
          <p:cNvPicPr/>
          <p:nvPr/>
        </p:nvPicPr>
        <p:blipFill>
          <a:blip r:embed="rId3"/>
          <a:stretch>
            <a:fillRect/>
          </a:stretch>
        </p:blipFill>
        <p:spPr>
          <a:xfrm>
            <a:off x="9145588" y="3078798"/>
            <a:ext cx="503237" cy="514350"/>
          </a:xfrm>
          <a:prstGeom prst="rect">
            <a:avLst/>
          </a:prstGeom>
          <a:noFill/>
          <a:ln w="9525">
            <a:noFill/>
          </a:ln>
        </p:spPr>
      </p:pic>
      <p:sp>
        <p:nvSpPr>
          <p:cNvPr id="143373" name="Line 16"/>
          <p:cNvSpPr/>
          <p:nvPr/>
        </p:nvSpPr>
        <p:spPr>
          <a:xfrm>
            <a:off x="1524000" y="2637473"/>
            <a:ext cx="8583613" cy="20637"/>
          </a:xfrm>
          <a:prstGeom prst="line">
            <a:avLst/>
          </a:prstGeom>
          <a:ln w="38100" cap="flat" cmpd="sng">
            <a:solidFill>
              <a:srgbClr val="333399"/>
            </a:solidFill>
            <a:prstDash val="solid"/>
            <a:headEnd type="none" w="med" len="med"/>
            <a:tailEnd type="none" w="med" len="med"/>
          </a:ln>
        </p:spPr>
      </p:sp>
      <p:sp>
        <p:nvSpPr>
          <p:cNvPr id="143374" name="Text Box 17"/>
          <p:cNvSpPr txBox="1"/>
          <p:nvPr/>
        </p:nvSpPr>
        <p:spPr>
          <a:xfrm>
            <a:off x="3792538" y="3148648"/>
            <a:ext cx="32956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A</a:t>
            </a:r>
          </a:p>
        </p:txBody>
      </p:sp>
      <p:sp>
        <p:nvSpPr>
          <p:cNvPr id="143375" name="Text Box 18"/>
          <p:cNvSpPr txBox="1"/>
          <p:nvPr/>
        </p:nvSpPr>
        <p:spPr>
          <a:xfrm>
            <a:off x="5781675" y="3024823"/>
            <a:ext cx="30670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Y</a:t>
            </a:r>
          </a:p>
        </p:txBody>
      </p:sp>
      <p:sp>
        <p:nvSpPr>
          <p:cNvPr id="143376" name="Text Box 19"/>
          <p:cNvSpPr txBox="1"/>
          <p:nvPr/>
        </p:nvSpPr>
        <p:spPr>
          <a:xfrm>
            <a:off x="2465388" y="3024823"/>
            <a:ext cx="3149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X</a:t>
            </a:r>
          </a:p>
        </p:txBody>
      </p:sp>
      <p:sp>
        <p:nvSpPr>
          <p:cNvPr id="143377" name="Text Box 20"/>
          <p:cNvSpPr txBox="1"/>
          <p:nvPr/>
        </p:nvSpPr>
        <p:spPr>
          <a:xfrm>
            <a:off x="7521575" y="3148648"/>
            <a:ext cx="32131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B</a:t>
            </a:r>
          </a:p>
        </p:txBody>
      </p:sp>
      <p:sp>
        <p:nvSpPr>
          <p:cNvPr id="143378" name="Text Box 21"/>
          <p:cNvSpPr txBox="1"/>
          <p:nvPr/>
        </p:nvSpPr>
        <p:spPr>
          <a:xfrm>
            <a:off x="9571038" y="3024823"/>
            <a:ext cx="3016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Z</a:t>
            </a:r>
          </a:p>
        </p:txBody>
      </p:sp>
      <p:sp>
        <p:nvSpPr>
          <p:cNvPr id="219181" name="Text Box 45"/>
          <p:cNvSpPr txBox="1"/>
          <p:nvPr/>
        </p:nvSpPr>
        <p:spPr>
          <a:xfrm>
            <a:off x="2264093" y="4484688"/>
            <a:ext cx="2214880" cy="645160"/>
          </a:xfrm>
          <a:prstGeom prst="rect">
            <a:avLst/>
          </a:prstGeom>
          <a:solidFill>
            <a:srgbClr val="CCECFF"/>
          </a:solidFill>
          <a:ln w="952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lnSpc>
                <a:spcPct val="90000"/>
              </a:lnSpc>
              <a:spcBef>
                <a:spcPct val="0"/>
              </a:spcBef>
              <a:buClrTx/>
              <a:buSzTx/>
              <a:buFontTx/>
              <a:buNone/>
            </a:pPr>
            <a:r>
              <a:rPr lang="zh-CN" altLang="en-US" sz="2000" dirty="0">
                <a:latin typeface="楷体" panose="02010609060101010101" pitchFamily="49" charset="-122"/>
                <a:ea typeface="楷体" panose="02010609060101010101" pitchFamily="49" charset="-122"/>
                <a:cs typeface="楷体" panose="02010609060101010101" pitchFamily="49" charset="-122"/>
              </a:rPr>
              <a:t>主机 </a:t>
            </a:r>
            <a:r>
              <a:rPr lang="en-US" altLang="zh-CN" sz="2000" dirty="0">
                <a:latin typeface="楷体" panose="02010609060101010101" pitchFamily="49" charset="-122"/>
                <a:ea typeface="楷体" panose="02010609060101010101" pitchFamily="49" charset="-122"/>
                <a:cs typeface="楷体" panose="02010609060101010101" pitchFamily="49" charset="-122"/>
              </a:rPr>
              <a:t>B </a:t>
            </a:r>
            <a:r>
              <a:rPr lang="zh-CN" altLang="en-US" sz="2000" dirty="0">
                <a:latin typeface="楷体" panose="02010609060101010101" pitchFamily="49" charset="-122"/>
                <a:ea typeface="楷体" panose="02010609060101010101" pitchFamily="49" charset="-122"/>
                <a:cs typeface="楷体" panose="02010609060101010101" pitchFamily="49" charset="-122"/>
              </a:rPr>
              <a:t>向 </a:t>
            </a:r>
            <a:r>
              <a:rPr lang="en-US" altLang="zh-CN" sz="2000" dirty="0">
                <a:latin typeface="楷体" panose="02010609060101010101" pitchFamily="49" charset="-122"/>
                <a:ea typeface="楷体" panose="02010609060101010101" pitchFamily="49" charset="-122"/>
                <a:cs typeface="楷体" panose="02010609060101010101" pitchFamily="49" charset="-122"/>
              </a:rPr>
              <a:t>A </a:t>
            </a:r>
            <a:r>
              <a:rPr lang="zh-CN" altLang="en-US" sz="2000" dirty="0">
                <a:latin typeface="楷体" panose="02010609060101010101" pitchFamily="49" charset="-122"/>
                <a:ea typeface="楷体" panose="02010609060101010101" pitchFamily="49" charset="-122"/>
                <a:cs typeface="楷体" panose="02010609060101010101" pitchFamily="49" charset="-122"/>
              </a:rPr>
              <a:t>发送</a:t>
            </a:r>
          </a:p>
          <a:p>
            <a:pPr marL="0" lvl="0" indent="0" algn="ctr" eaLnBrk="1" hangingPunct="1">
              <a:lnSpc>
                <a:spcPct val="90000"/>
              </a:lnSpc>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响应分组 </a:t>
            </a:r>
          </a:p>
        </p:txBody>
      </p:sp>
      <p:sp>
        <p:nvSpPr>
          <p:cNvPr id="219182" name="Text Box 46"/>
          <p:cNvSpPr txBox="1"/>
          <p:nvPr/>
        </p:nvSpPr>
        <p:spPr>
          <a:xfrm>
            <a:off x="1904048" y="1240155"/>
            <a:ext cx="2087880" cy="645160"/>
          </a:xfrm>
          <a:prstGeom prst="rect">
            <a:avLst/>
          </a:prstGeom>
          <a:solidFill>
            <a:srgbClr val="CCECFF"/>
          </a:solidFill>
          <a:ln w="952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lnSpc>
                <a:spcPct val="90000"/>
              </a:lnSpc>
              <a:spcBef>
                <a:spcPct val="0"/>
              </a:spcBef>
              <a:buClrTx/>
              <a:buSzTx/>
              <a:buFontTx/>
              <a:buNone/>
            </a:pPr>
            <a:r>
              <a:rPr lang="zh-CN" altLang="en-US" sz="2000" dirty="0">
                <a:latin typeface="楷体" panose="02010609060101010101" pitchFamily="49" charset="-122"/>
                <a:ea typeface="楷体" panose="02010609060101010101" pitchFamily="49" charset="-122"/>
                <a:cs typeface="楷体" panose="02010609060101010101" pitchFamily="49" charset="-122"/>
              </a:rPr>
              <a:t>主机 </a:t>
            </a:r>
            <a:r>
              <a:rPr lang="en-US" altLang="zh-CN" sz="2000" dirty="0">
                <a:latin typeface="楷体" panose="02010609060101010101" pitchFamily="49" charset="-122"/>
                <a:ea typeface="楷体" panose="02010609060101010101" pitchFamily="49" charset="-122"/>
                <a:cs typeface="楷体" panose="02010609060101010101" pitchFamily="49" charset="-122"/>
              </a:rPr>
              <a:t>A </a:t>
            </a:r>
            <a:r>
              <a:rPr lang="zh-CN" altLang="en-US" sz="2000" dirty="0">
                <a:latin typeface="楷体" panose="02010609060101010101" pitchFamily="49" charset="-122"/>
                <a:ea typeface="楷体" panose="02010609060101010101" pitchFamily="49" charset="-122"/>
                <a:cs typeface="楷体" panose="02010609060101010101" pitchFamily="49" charset="-122"/>
              </a:rPr>
              <a:t>广播发送</a:t>
            </a:r>
          </a:p>
          <a:p>
            <a:pPr marL="0" lvl="0" indent="0" algn="ctr" eaLnBrk="1" hangingPunct="1">
              <a:lnSpc>
                <a:spcPct val="90000"/>
              </a:lnSpc>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请求分组 </a:t>
            </a:r>
          </a:p>
        </p:txBody>
      </p:sp>
      <p:sp>
        <p:nvSpPr>
          <p:cNvPr id="143381" name="Text Box 48"/>
          <p:cNvSpPr txBox="1"/>
          <p:nvPr/>
        </p:nvSpPr>
        <p:spPr>
          <a:xfrm>
            <a:off x="4064000" y="2092960"/>
            <a:ext cx="1198880" cy="398780"/>
          </a:xfrm>
          <a:prstGeom prst="rect">
            <a:avLst/>
          </a:prstGeom>
          <a:solidFill>
            <a:srgbClr val="FFCCFF"/>
          </a:solidFill>
          <a:ln w="1270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请求</a:t>
            </a:r>
          </a:p>
        </p:txBody>
      </p:sp>
      <p:sp>
        <p:nvSpPr>
          <p:cNvPr id="143382" name="AutoShape 49"/>
          <p:cNvSpPr/>
          <p:nvPr/>
        </p:nvSpPr>
        <p:spPr>
          <a:xfrm>
            <a:off x="5373688" y="2189798"/>
            <a:ext cx="217487" cy="204787"/>
          </a:xfrm>
          <a:prstGeom prst="rightArrow">
            <a:avLst>
              <a:gd name="adj1" fmla="val 50000"/>
              <a:gd name="adj2" fmla="val 26545"/>
            </a:avLst>
          </a:prstGeom>
          <a:solidFill>
            <a:srgbClr val="FF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Tahoma" panose="020B0604030504040204" pitchFamily="34" charset="0"/>
            </a:endParaRPr>
          </a:p>
        </p:txBody>
      </p:sp>
      <p:sp>
        <p:nvSpPr>
          <p:cNvPr id="143383" name="Text Box 50"/>
          <p:cNvSpPr txBox="1"/>
          <p:nvPr/>
        </p:nvSpPr>
        <p:spPr>
          <a:xfrm>
            <a:off x="5988050" y="2092960"/>
            <a:ext cx="1198880" cy="398780"/>
          </a:xfrm>
          <a:prstGeom prst="rect">
            <a:avLst/>
          </a:prstGeom>
          <a:solidFill>
            <a:srgbClr val="FFCCFF"/>
          </a:solidFill>
          <a:ln w="12700"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请求</a:t>
            </a:r>
          </a:p>
        </p:txBody>
      </p:sp>
      <p:sp>
        <p:nvSpPr>
          <p:cNvPr id="143384" name="AutoShape 51"/>
          <p:cNvSpPr/>
          <p:nvPr/>
        </p:nvSpPr>
        <p:spPr>
          <a:xfrm>
            <a:off x="7267575" y="2215198"/>
            <a:ext cx="217488" cy="220662"/>
          </a:xfrm>
          <a:prstGeom prst="rightArrow">
            <a:avLst>
              <a:gd name="adj1" fmla="val 50000"/>
              <a:gd name="adj2" fmla="val 25000"/>
            </a:avLst>
          </a:prstGeom>
          <a:solidFill>
            <a:srgbClr val="FF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Tahoma" panose="020B0604030504040204" pitchFamily="34" charset="0"/>
            </a:endParaRPr>
          </a:p>
        </p:txBody>
      </p:sp>
      <p:sp>
        <p:nvSpPr>
          <p:cNvPr id="143385" name="Text Box 52"/>
          <p:cNvSpPr txBox="1"/>
          <p:nvPr/>
        </p:nvSpPr>
        <p:spPr>
          <a:xfrm>
            <a:off x="7874000" y="2092960"/>
            <a:ext cx="1198880" cy="398780"/>
          </a:xfrm>
          <a:prstGeom prst="rect">
            <a:avLst/>
          </a:prstGeom>
          <a:solidFill>
            <a:srgbClr val="FFCCFF"/>
          </a:solidFill>
          <a:ln w="12700"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请求</a:t>
            </a:r>
          </a:p>
        </p:txBody>
      </p:sp>
      <p:sp>
        <p:nvSpPr>
          <p:cNvPr id="143386" name="AutoShape 53"/>
          <p:cNvSpPr/>
          <p:nvPr/>
        </p:nvSpPr>
        <p:spPr>
          <a:xfrm>
            <a:off x="9174163" y="2178685"/>
            <a:ext cx="217487" cy="220663"/>
          </a:xfrm>
          <a:prstGeom prst="rightArrow">
            <a:avLst>
              <a:gd name="adj1" fmla="val 50000"/>
              <a:gd name="adj2" fmla="val 25000"/>
            </a:avLst>
          </a:prstGeom>
          <a:solidFill>
            <a:srgbClr val="FF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Tahoma" panose="020B0604030504040204" pitchFamily="34" charset="0"/>
            </a:endParaRPr>
          </a:p>
        </p:txBody>
      </p:sp>
      <p:grpSp>
        <p:nvGrpSpPr>
          <p:cNvPr id="143387" name="Group 93"/>
          <p:cNvGrpSpPr/>
          <p:nvPr/>
        </p:nvGrpSpPr>
        <p:grpSpPr>
          <a:xfrm>
            <a:off x="1919288" y="2105660"/>
            <a:ext cx="1590675" cy="398463"/>
            <a:chOff x="249" y="663"/>
            <a:chExt cx="1002" cy="251"/>
          </a:xfrm>
        </p:grpSpPr>
        <p:sp>
          <p:nvSpPr>
            <p:cNvPr id="143421" name="AutoShape 5"/>
            <p:cNvSpPr/>
            <p:nvPr/>
          </p:nvSpPr>
          <p:spPr>
            <a:xfrm flipH="1">
              <a:off x="249" y="709"/>
              <a:ext cx="138" cy="139"/>
            </a:xfrm>
            <a:prstGeom prst="rightArrow">
              <a:avLst>
                <a:gd name="adj1" fmla="val 50000"/>
                <a:gd name="adj2" fmla="val 25000"/>
              </a:avLst>
            </a:prstGeom>
            <a:solidFill>
              <a:srgbClr val="FFCC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143422" name="Text Box 54"/>
            <p:cNvSpPr txBox="1"/>
            <p:nvPr/>
          </p:nvSpPr>
          <p:spPr>
            <a:xfrm flipH="1">
              <a:off x="386" y="663"/>
              <a:ext cx="865" cy="251"/>
            </a:xfrm>
            <a:prstGeom prst="rect">
              <a:avLst/>
            </a:prstGeom>
            <a:solidFill>
              <a:srgbClr val="FFCCFF"/>
            </a:solid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latin typeface="楷体" panose="02010609060101010101" pitchFamily="49" charset="-122"/>
                  <a:ea typeface="楷体" panose="02010609060101010101" pitchFamily="49" charset="-122"/>
                  <a:cs typeface="楷体" panose="02010609060101010101" pitchFamily="49" charset="-122"/>
                </a:rPr>
                <a:t>ARP </a:t>
              </a:r>
              <a:r>
                <a:rPr lang="zh-CN" altLang="en-US" sz="2000" dirty="0">
                  <a:latin typeface="楷体" panose="02010609060101010101" pitchFamily="49" charset="-122"/>
                  <a:ea typeface="楷体" panose="02010609060101010101" pitchFamily="49" charset="-122"/>
                  <a:cs typeface="楷体" panose="02010609060101010101" pitchFamily="49" charset="-122"/>
                </a:rPr>
                <a:t>请求</a:t>
              </a:r>
            </a:p>
          </p:txBody>
        </p:sp>
      </p:grpSp>
      <p:sp>
        <p:nvSpPr>
          <p:cNvPr id="143388" name="Text Box 55"/>
          <p:cNvSpPr txBox="1"/>
          <p:nvPr/>
        </p:nvSpPr>
        <p:spPr>
          <a:xfrm>
            <a:off x="3630613" y="2861310"/>
            <a:ext cx="11487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209.0.0.5</a:t>
            </a:r>
          </a:p>
        </p:txBody>
      </p:sp>
      <p:sp>
        <p:nvSpPr>
          <p:cNvPr id="143389" name="Text Box 56"/>
          <p:cNvSpPr txBox="1"/>
          <p:nvPr/>
        </p:nvSpPr>
        <p:spPr>
          <a:xfrm>
            <a:off x="7302500" y="2754948"/>
            <a:ext cx="11487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209.0.0.6</a:t>
            </a:r>
          </a:p>
        </p:txBody>
      </p:sp>
      <p:sp>
        <p:nvSpPr>
          <p:cNvPr id="143390" name="Text Box 57"/>
          <p:cNvSpPr txBox="1"/>
          <p:nvPr/>
        </p:nvSpPr>
        <p:spPr>
          <a:xfrm>
            <a:off x="2495550" y="3580448"/>
            <a:ext cx="21685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00-00-C0-15-AD-18</a:t>
            </a:r>
          </a:p>
        </p:txBody>
      </p:sp>
      <p:sp>
        <p:nvSpPr>
          <p:cNvPr id="219194" name="Text Box 58"/>
          <p:cNvSpPr txBox="1"/>
          <p:nvPr/>
        </p:nvSpPr>
        <p:spPr>
          <a:xfrm>
            <a:off x="6240463" y="6389688"/>
            <a:ext cx="213423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08-00-2B-00-EE-0A</a:t>
            </a:r>
          </a:p>
        </p:txBody>
      </p:sp>
      <p:sp>
        <p:nvSpPr>
          <p:cNvPr id="143392" name="AutoShape 59"/>
          <p:cNvSpPr/>
          <p:nvPr/>
        </p:nvSpPr>
        <p:spPr>
          <a:xfrm>
            <a:off x="4573588" y="1211898"/>
            <a:ext cx="5921375" cy="661987"/>
          </a:xfrm>
          <a:prstGeom prst="wedgeRoundRectCallout">
            <a:avLst>
              <a:gd name="adj1" fmla="val -58259"/>
              <a:gd name="adj2" fmla="val 87889"/>
              <a:gd name="adj3" fmla="val 16667"/>
            </a:avLst>
          </a:prstGeom>
          <a:solidFill>
            <a:srgbClr val="FF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zh-CN" altLang="zh-CN" sz="2000" dirty="0"/>
          </a:p>
        </p:txBody>
      </p:sp>
      <p:sp>
        <p:nvSpPr>
          <p:cNvPr id="143393" name="Text Box 60"/>
          <p:cNvSpPr txBox="1"/>
          <p:nvPr/>
        </p:nvSpPr>
        <p:spPr>
          <a:xfrm>
            <a:off x="4645025" y="1178560"/>
            <a:ext cx="5280660" cy="70675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2000" dirty="0"/>
              <a:t>我是 </a:t>
            </a:r>
            <a:r>
              <a:rPr lang="en-US" altLang="zh-CN" sz="2000" dirty="0"/>
              <a:t>209.0.0.5</a:t>
            </a:r>
            <a:r>
              <a:rPr lang="zh-CN" altLang="en-US" sz="2000" dirty="0"/>
              <a:t>，硬件地址是 </a:t>
            </a:r>
            <a:r>
              <a:rPr lang="en-US" altLang="zh-CN" sz="2000" dirty="0"/>
              <a:t>00-00-C0-15-AD-18</a:t>
            </a:r>
          </a:p>
          <a:p>
            <a:pPr marL="0" lvl="0" indent="0" eaLnBrk="1" hangingPunct="1">
              <a:spcBef>
                <a:spcPct val="0"/>
              </a:spcBef>
              <a:buClrTx/>
              <a:buSzTx/>
              <a:buFontTx/>
              <a:buNone/>
            </a:pPr>
            <a:r>
              <a:rPr lang="zh-CN" altLang="en-US" sz="2000" dirty="0"/>
              <a:t>我想知道主机 </a:t>
            </a:r>
            <a:r>
              <a:rPr lang="en-US" altLang="zh-CN" sz="2000" dirty="0"/>
              <a:t>209.0.0.6 </a:t>
            </a:r>
            <a:r>
              <a:rPr lang="zh-CN" altLang="en-US" sz="2000" dirty="0"/>
              <a:t>的硬件地址</a:t>
            </a:r>
          </a:p>
        </p:txBody>
      </p:sp>
      <p:sp>
        <p:nvSpPr>
          <p:cNvPr id="143394" name="AutoShape 61"/>
          <p:cNvSpPr/>
          <p:nvPr/>
        </p:nvSpPr>
        <p:spPr>
          <a:xfrm>
            <a:off x="6383338" y="4086225"/>
            <a:ext cx="3892550" cy="727075"/>
          </a:xfrm>
          <a:prstGeom prst="wedgeRoundRectCallout">
            <a:avLst>
              <a:gd name="adj1" fmla="val -44574"/>
              <a:gd name="adj2" fmla="val 81657"/>
              <a:gd name="adj3" fmla="val 16667"/>
            </a:avLst>
          </a:prstGeom>
          <a:solidFill>
            <a:srgbClr val="FF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zh-CN" altLang="zh-CN" sz="2000" b="1" dirty="0"/>
          </a:p>
        </p:txBody>
      </p:sp>
      <p:sp>
        <p:nvSpPr>
          <p:cNvPr id="143395" name="Text Box 62"/>
          <p:cNvSpPr txBox="1"/>
          <p:nvPr/>
        </p:nvSpPr>
        <p:spPr>
          <a:xfrm>
            <a:off x="6446838" y="4086225"/>
            <a:ext cx="3897312" cy="70675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2000" dirty="0">
                <a:latin typeface="楷体" panose="02010609060101010101" pitchFamily="49" charset="-122"/>
                <a:ea typeface="楷体" panose="02010609060101010101" pitchFamily="49" charset="-122"/>
                <a:cs typeface="楷体" panose="02010609060101010101" pitchFamily="49" charset="-122"/>
              </a:rPr>
              <a:t>我是 </a:t>
            </a:r>
            <a:r>
              <a:rPr lang="en-US" altLang="zh-CN" sz="2000" dirty="0">
                <a:latin typeface="楷体" panose="02010609060101010101" pitchFamily="49" charset="-122"/>
                <a:ea typeface="楷体" panose="02010609060101010101" pitchFamily="49" charset="-122"/>
                <a:cs typeface="楷体" panose="02010609060101010101" pitchFamily="49" charset="-122"/>
              </a:rPr>
              <a:t>209.0.0.6</a:t>
            </a:r>
          </a:p>
          <a:p>
            <a:pPr marL="0" lvl="0" indent="0" eaLnBrk="1" hangingPunct="1">
              <a:spcBef>
                <a:spcPct val="0"/>
              </a:spcBef>
              <a:buClrTx/>
              <a:buSzTx/>
              <a:buFontTx/>
              <a:buNone/>
            </a:pPr>
            <a:r>
              <a:rPr lang="zh-CN" altLang="en-US" sz="2000" dirty="0">
                <a:latin typeface="楷体" panose="02010609060101010101" pitchFamily="49" charset="-122"/>
                <a:ea typeface="楷体" panose="02010609060101010101" pitchFamily="49" charset="-122"/>
                <a:cs typeface="楷体" panose="02010609060101010101" pitchFamily="49" charset="-122"/>
              </a:rPr>
              <a:t>硬件地址是 </a:t>
            </a:r>
            <a:r>
              <a:rPr lang="en-US" altLang="zh-CN" sz="2000" dirty="0">
                <a:latin typeface="楷体" panose="02010609060101010101" pitchFamily="49" charset="-122"/>
                <a:ea typeface="楷体" panose="02010609060101010101" pitchFamily="49" charset="-122"/>
                <a:cs typeface="楷体" panose="02010609060101010101" pitchFamily="49" charset="-122"/>
              </a:rPr>
              <a:t>08-00-2B-00-EE-0A</a:t>
            </a:r>
          </a:p>
        </p:txBody>
      </p:sp>
      <p:pic>
        <p:nvPicPr>
          <p:cNvPr id="143396" name="Picture 63"/>
          <p:cNvPicPr/>
          <p:nvPr/>
        </p:nvPicPr>
        <p:blipFill>
          <a:blip r:embed="rId3"/>
          <a:stretch>
            <a:fillRect/>
          </a:stretch>
        </p:blipFill>
        <p:spPr>
          <a:xfrm>
            <a:off x="3344863" y="3078798"/>
            <a:ext cx="503237" cy="514350"/>
          </a:xfrm>
          <a:prstGeom prst="rect">
            <a:avLst/>
          </a:prstGeom>
          <a:noFill/>
          <a:ln w="9525">
            <a:noFill/>
          </a:ln>
        </p:spPr>
      </p:pic>
      <p:sp>
        <p:nvSpPr>
          <p:cNvPr id="143397" name="Line 74"/>
          <p:cNvSpPr/>
          <p:nvPr/>
        </p:nvSpPr>
        <p:spPr>
          <a:xfrm rot="5400000">
            <a:off x="3321050" y="5773738"/>
            <a:ext cx="587375" cy="0"/>
          </a:xfrm>
          <a:prstGeom prst="line">
            <a:avLst/>
          </a:prstGeom>
          <a:ln w="38100" cap="flat" cmpd="sng">
            <a:solidFill>
              <a:srgbClr val="333399"/>
            </a:solidFill>
            <a:prstDash val="solid"/>
            <a:headEnd type="none" w="med" len="med"/>
            <a:tailEnd type="none" w="med" len="med"/>
          </a:ln>
        </p:spPr>
      </p:sp>
      <p:sp>
        <p:nvSpPr>
          <p:cNvPr id="143398" name="Line 75"/>
          <p:cNvSpPr/>
          <p:nvPr/>
        </p:nvSpPr>
        <p:spPr>
          <a:xfrm rot="5400000">
            <a:off x="5335588" y="5764213"/>
            <a:ext cx="588962" cy="0"/>
          </a:xfrm>
          <a:prstGeom prst="line">
            <a:avLst/>
          </a:prstGeom>
          <a:ln w="38100" cap="flat" cmpd="sng">
            <a:solidFill>
              <a:srgbClr val="333399"/>
            </a:solidFill>
            <a:prstDash val="solid"/>
            <a:headEnd type="none" w="med" len="med"/>
            <a:tailEnd type="none" w="med" len="med"/>
          </a:ln>
        </p:spPr>
      </p:sp>
      <p:sp>
        <p:nvSpPr>
          <p:cNvPr id="143399" name="Line 76"/>
          <p:cNvSpPr/>
          <p:nvPr/>
        </p:nvSpPr>
        <p:spPr>
          <a:xfrm rot="5400000">
            <a:off x="7069138" y="5773738"/>
            <a:ext cx="587375" cy="0"/>
          </a:xfrm>
          <a:prstGeom prst="line">
            <a:avLst/>
          </a:prstGeom>
          <a:ln w="38100" cap="flat" cmpd="sng">
            <a:solidFill>
              <a:srgbClr val="333399"/>
            </a:solidFill>
            <a:prstDash val="solid"/>
            <a:headEnd type="none" w="med" len="med"/>
            <a:tailEnd type="none" w="med" len="med"/>
          </a:ln>
        </p:spPr>
      </p:sp>
      <p:sp>
        <p:nvSpPr>
          <p:cNvPr id="143400" name="Line 77"/>
          <p:cNvSpPr/>
          <p:nvPr/>
        </p:nvSpPr>
        <p:spPr>
          <a:xfrm rot="5400000">
            <a:off x="9112250" y="5773738"/>
            <a:ext cx="587375" cy="0"/>
          </a:xfrm>
          <a:prstGeom prst="line">
            <a:avLst/>
          </a:prstGeom>
          <a:ln w="38100" cap="flat" cmpd="sng">
            <a:solidFill>
              <a:srgbClr val="333399"/>
            </a:solidFill>
            <a:prstDash val="solid"/>
            <a:headEnd type="none" w="med" len="med"/>
            <a:tailEnd type="none" w="med" len="med"/>
          </a:ln>
        </p:spPr>
      </p:sp>
      <p:sp>
        <p:nvSpPr>
          <p:cNvPr id="143401" name="Line 78"/>
          <p:cNvSpPr/>
          <p:nvPr/>
        </p:nvSpPr>
        <p:spPr>
          <a:xfrm rot="5400000">
            <a:off x="2012950" y="5773738"/>
            <a:ext cx="587375" cy="0"/>
          </a:xfrm>
          <a:prstGeom prst="line">
            <a:avLst/>
          </a:prstGeom>
          <a:ln w="38100" cap="flat" cmpd="sng">
            <a:solidFill>
              <a:srgbClr val="333399"/>
            </a:solidFill>
            <a:prstDash val="solid"/>
            <a:headEnd type="none" w="med" len="med"/>
            <a:tailEnd type="none" w="med" len="med"/>
          </a:ln>
        </p:spPr>
      </p:sp>
      <p:pic>
        <p:nvPicPr>
          <p:cNvPr id="143402" name="Picture 79"/>
          <p:cNvPicPr/>
          <p:nvPr/>
        </p:nvPicPr>
        <p:blipFill>
          <a:blip r:embed="rId3"/>
          <a:stretch>
            <a:fillRect/>
          </a:stretch>
        </p:blipFill>
        <p:spPr>
          <a:xfrm>
            <a:off x="2052638" y="5921375"/>
            <a:ext cx="503237" cy="514350"/>
          </a:xfrm>
          <a:prstGeom prst="rect">
            <a:avLst/>
          </a:prstGeom>
          <a:noFill/>
          <a:ln w="9525">
            <a:noFill/>
          </a:ln>
        </p:spPr>
      </p:pic>
      <p:pic>
        <p:nvPicPr>
          <p:cNvPr id="143403" name="Picture 80"/>
          <p:cNvPicPr/>
          <p:nvPr/>
        </p:nvPicPr>
        <p:blipFill>
          <a:blip r:embed="rId3"/>
          <a:stretch>
            <a:fillRect/>
          </a:stretch>
        </p:blipFill>
        <p:spPr>
          <a:xfrm>
            <a:off x="5389563" y="5921375"/>
            <a:ext cx="501650" cy="514350"/>
          </a:xfrm>
          <a:prstGeom prst="rect">
            <a:avLst/>
          </a:prstGeom>
          <a:noFill/>
          <a:ln w="9525">
            <a:noFill/>
          </a:ln>
        </p:spPr>
      </p:pic>
      <p:pic>
        <p:nvPicPr>
          <p:cNvPr id="143404" name="Picture 81"/>
          <p:cNvPicPr/>
          <p:nvPr/>
        </p:nvPicPr>
        <p:blipFill>
          <a:blip r:embed="rId3"/>
          <a:stretch>
            <a:fillRect/>
          </a:stretch>
        </p:blipFill>
        <p:spPr>
          <a:xfrm>
            <a:off x="7108825" y="5921375"/>
            <a:ext cx="503238" cy="514350"/>
          </a:xfrm>
          <a:prstGeom prst="rect">
            <a:avLst/>
          </a:prstGeom>
          <a:noFill/>
          <a:ln w="9525">
            <a:noFill/>
          </a:ln>
        </p:spPr>
      </p:pic>
      <p:pic>
        <p:nvPicPr>
          <p:cNvPr id="143405" name="Picture 82"/>
          <p:cNvPicPr/>
          <p:nvPr/>
        </p:nvPicPr>
        <p:blipFill>
          <a:blip r:embed="rId3"/>
          <a:stretch>
            <a:fillRect/>
          </a:stretch>
        </p:blipFill>
        <p:spPr>
          <a:xfrm>
            <a:off x="9166225" y="5921375"/>
            <a:ext cx="503238" cy="514350"/>
          </a:xfrm>
          <a:prstGeom prst="rect">
            <a:avLst/>
          </a:prstGeom>
          <a:noFill/>
          <a:ln w="9525">
            <a:noFill/>
          </a:ln>
        </p:spPr>
      </p:pic>
      <p:sp>
        <p:nvSpPr>
          <p:cNvPr id="143406" name="Line 83"/>
          <p:cNvSpPr/>
          <p:nvPr/>
        </p:nvSpPr>
        <p:spPr>
          <a:xfrm>
            <a:off x="1544638" y="5480050"/>
            <a:ext cx="8583612" cy="20638"/>
          </a:xfrm>
          <a:prstGeom prst="line">
            <a:avLst/>
          </a:prstGeom>
          <a:ln w="38100" cap="flat" cmpd="sng">
            <a:solidFill>
              <a:srgbClr val="333399"/>
            </a:solidFill>
            <a:prstDash val="solid"/>
            <a:headEnd type="none" w="med" len="med"/>
            <a:tailEnd type="none" w="med" len="med"/>
          </a:ln>
        </p:spPr>
      </p:sp>
      <p:sp>
        <p:nvSpPr>
          <p:cNvPr id="143407" name="Text Box 84"/>
          <p:cNvSpPr txBox="1"/>
          <p:nvPr/>
        </p:nvSpPr>
        <p:spPr>
          <a:xfrm>
            <a:off x="3813175" y="5991225"/>
            <a:ext cx="32956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A</a:t>
            </a:r>
          </a:p>
        </p:txBody>
      </p:sp>
      <p:sp>
        <p:nvSpPr>
          <p:cNvPr id="143408" name="Text Box 85"/>
          <p:cNvSpPr txBox="1"/>
          <p:nvPr/>
        </p:nvSpPr>
        <p:spPr>
          <a:xfrm>
            <a:off x="5802313" y="5867400"/>
            <a:ext cx="30670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Y</a:t>
            </a:r>
          </a:p>
        </p:txBody>
      </p:sp>
      <p:sp>
        <p:nvSpPr>
          <p:cNvPr id="143409" name="Text Box 86"/>
          <p:cNvSpPr txBox="1"/>
          <p:nvPr/>
        </p:nvSpPr>
        <p:spPr>
          <a:xfrm>
            <a:off x="2486025" y="5867400"/>
            <a:ext cx="3149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X</a:t>
            </a:r>
          </a:p>
        </p:txBody>
      </p:sp>
      <p:sp>
        <p:nvSpPr>
          <p:cNvPr id="143410" name="Text Box 87"/>
          <p:cNvSpPr txBox="1"/>
          <p:nvPr/>
        </p:nvSpPr>
        <p:spPr>
          <a:xfrm>
            <a:off x="7542213" y="5991225"/>
            <a:ext cx="32131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B</a:t>
            </a:r>
          </a:p>
        </p:txBody>
      </p:sp>
      <p:sp>
        <p:nvSpPr>
          <p:cNvPr id="143411" name="Text Box 88"/>
          <p:cNvSpPr txBox="1"/>
          <p:nvPr/>
        </p:nvSpPr>
        <p:spPr>
          <a:xfrm>
            <a:off x="9591675" y="5867400"/>
            <a:ext cx="3016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Z</a:t>
            </a:r>
          </a:p>
        </p:txBody>
      </p:sp>
      <p:sp>
        <p:nvSpPr>
          <p:cNvPr id="143412" name="Text Box 89"/>
          <p:cNvSpPr txBox="1"/>
          <p:nvPr/>
        </p:nvSpPr>
        <p:spPr>
          <a:xfrm>
            <a:off x="3651250" y="5703888"/>
            <a:ext cx="11487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209.0.0.5</a:t>
            </a:r>
          </a:p>
        </p:txBody>
      </p:sp>
      <p:sp>
        <p:nvSpPr>
          <p:cNvPr id="143413" name="Text Box 90"/>
          <p:cNvSpPr txBox="1"/>
          <p:nvPr/>
        </p:nvSpPr>
        <p:spPr>
          <a:xfrm>
            <a:off x="7323138" y="5597525"/>
            <a:ext cx="114871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209.0.0.6</a:t>
            </a:r>
          </a:p>
        </p:txBody>
      </p:sp>
      <p:sp>
        <p:nvSpPr>
          <p:cNvPr id="143414" name="Text Box 91"/>
          <p:cNvSpPr txBox="1"/>
          <p:nvPr/>
        </p:nvSpPr>
        <p:spPr>
          <a:xfrm>
            <a:off x="2555558" y="6390005"/>
            <a:ext cx="216852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2000" dirty="0"/>
              <a:t>00-00-C0-15-AD-18</a:t>
            </a:r>
          </a:p>
        </p:txBody>
      </p:sp>
      <p:pic>
        <p:nvPicPr>
          <p:cNvPr id="143415" name="Picture 92"/>
          <p:cNvPicPr/>
          <p:nvPr/>
        </p:nvPicPr>
        <p:blipFill>
          <a:blip r:embed="rId3"/>
          <a:stretch>
            <a:fillRect/>
          </a:stretch>
        </p:blipFill>
        <p:spPr>
          <a:xfrm>
            <a:off x="3365500" y="5921375"/>
            <a:ext cx="503238" cy="514350"/>
          </a:xfrm>
          <a:prstGeom prst="rect">
            <a:avLst/>
          </a:prstGeom>
          <a:noFill/>
          <a:ln w="9525">
            <a:noFill/>
          </a:ln>
        </p:spPr>
      </p:pic>
      <p:sp>
        <p:nvSpPr>
          <p:cNvPr id="219233" name="Freeform 97"/>
          <p:cNvSpPr/>
          <p:nvPr/>
        </p:nvSpPr>
        <p:spPr>
          <a:xfrm>
            <a:off x="3576638" y="2715260"/>
            <a:ext cx="1943100" cy="687388"/>
          </a:xfrm>
          <a:custGeom>
            <a:avLst/>
            <a:gdLst/>
            <a:ahLst/>
            <a:cxnLst>
              <a:cxn ang="0">
                <a:pos x="15120938" y="945060075"/>
              </a:cxn>
              <a:cxn ang="0">
                <a:pos x="68045013" y="317539918"/>
              </a:cxn>
              <a:cxn ang="0">
                <a:pos x="430947513" y="75604742"/>
              </a:cxn>
              <a:cxn ang="0">
                <a:pos x="1292840950" y="7561268"/>
              </a:cxn>
              <a:cxn ang="0">
                <a:pos x="2147173125" y="22682216"/>
              </a:cxn>
              <a:cxn ang="0">
                <a:pos x="2147483646" y="68045062"/>
              </a:cxn>
              <a:cxn ang="0">
                <a:pos x="2147483646" y="234375495"/>
              </a:cxn>
              <a:cxn ang="0">
                <a:pos x="2147483646" y="589716991"/>
              </a:cxn>
              <a:cxn ang="0">
                <a:pos x="2147483646" y="1091229244"/>
              </a:cxn>
            </a:cxnLst>
            <a:rect l="0" t="0" r="0" b="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ap="flat" cmpd="sng">
            <a:solidFill>
              <a:schemeClr val="hlink">
                <a:alpha val="100000"/>
              </a:schemeClr>
            </a:solidFill>
            <a:prstDash val="solid"/>
            <a:round/>
            <a:headEnd type="none" w="med" len="med"/>
            <a:tailEnd type="triangle" w="med" len="lg"/>
          </a:ln>
        </p:spPr>
        <p:txBody>
          <a:bodyPr/>
          <a:lstStyle/>
          <a:p>
            <a:endParaRPr lang="zh-CN" altLang="en-US"/>
          </a:p>
        </p:txBody>
      </p:sp>
      <p:sp>
        <p:nvSpPr>
          <p:cNvPr id="219234" name="Freeform 98"/>
          <p:cNvSpPr/>
          <p:nvPr/>
        </p:nvSpPr>
        <p:spPr>
          <a:xfrm>
            <a:off x="3575050" y="2715260"/>
            <a:ext cx="3673475" cy="687388"/>
          </a:xfrm>
          <a:custGeom>
            <a:avLst/>
            <a:gdLst/>
            <a:ahLst/>
            <a:cxnLst>
              <a:cxn ang="0">
                <a:pos x="54042700" y="945060075"/>
              </a:cxn>
              <a:cxn ang="0">
                <a:pos x="243196650" y="317539918"/>
              </a:cxn>
              <a:cxn ang="0">
                <a:pos x="1540236447" y="75604742"/>
              </a:cxn>
              <a:cxn ang="0">
                <a:pos x="2147483646" y="7561268"/>
              </a:cxn>
              <a:cxn ang="0">
                <a:pos x="2147483646" y="22682216"/>
              </a:cxn>
              <a:cxn ang="0">
                <a:pos x="2147483646" y="68045062"/>
              </a:cxn>
              <a:cxn ang="0">
                <a:pos x="2147483646" y="234375495"/>
              </a:cxn>
              <a:cxn ang="0">
                <a:pos x="2147483646" y="589716991"/>
              </a:cxn>
              <a:cxn ang="0">
                <a:pos x="2147483646" y="1091229244"/>
              </a:cxn>
            </a:cxnLst>
            <a:rect l="0" t="0" r="0" b="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ap="flat" cmpd="sng">
            <a:solidFill>
              <a:schemeClr val="hlink">
                <a:alpha val="100000"/>
              </a:schemeClr>
            </a:solidFill>
            <a:prstDash val="solid"/>
            <a:round/>
            <a:headEnd type="none" w="med" len="med"/>
            <a:tailEnd type="triangle" w="med" len="lg"/>
          </a:ln>
        </p:spPr>
        <p:txBody>
          <a:bodyPr/>
          <a:lstStyle/>
          <a:p>
            <a:endParaRPr lang="zh-CN" altLang="en-US"/>
          </a:p>
        </p:txBody>
      </p:sp>
      <p:sp>
        <p:nvSpPr>
          <p:cNvPr id="219237" name="Freeform 101"/>
          <p:cNvSpPr/>
          <p:nvPr/>
        </p:nvSpPr>
        <p:spPr>
          <a:xfrm>
            <a:off x="3575050" y="2715260"/>
            <a:ext cx="5834063" cy="687388"/>
          </a:xfrm>
          <a:custGeom>
            <a:avLst/>
            <a:gdLst/>
            <a:ahLst/>
            <a:cxnLst>
              <a:cxn ang="0">
                <a:pos x="136309260" y="945060075"/>
              </a:cxn>
              <a:cxn ang="0">
                <a:pos x="613401201" y="317539918"/>
              </a:cxn>
              <a:cxn ang="0">
                <a:pos x="2147483646" y="75604742"/>
              </a:cxn>
              <a:cxn ang="0">
                <a:pos x="2147483646" y="7561268"/>
              </a:cxn>
              <a:cxn ang="0">
                <a:pos x="2147483646" y="22682216"/>
              </a:cxn>
              <a:cxn ang="0">
                <a:pos x="2147483646" y="68045062"/>
              </a:cxn>
              <a:cxn ang="0">
                <a:pos x="2147483646" y="234375495"/>
              </a:cxn>
              <a:cxn ang="0">
                <a:pos x="2147483646" y="589716991"/>
              </a:cxn>
              <a:cxn ang="0">
                <a:pos x="2147483646" y="1091229244"/>
              </a:cxn>
            </a:cxnLst>
            <a:rect l="0" t="0" r="0" b="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ap="flat" cmpd="sng">
            <a:solidFill>
              <a:schemeClr val="hlink">
                <a:alpha val="100000"/>
              </a:schemeClr>
            </a:solidFill>
            <a:prstDash val="solid"/>
            <a:round/>
            <a:headEnd type="none" w="med" len="med"/>
            <a:tailEnd type="triangle" w="med" len="lg"/>
          </a:ln>
        </p:spPr>
        <p:txBody>
          <a:bodyPr/>
          <a:lstStyle/>
          <a:p>
            <a:endParaRPr lang="zh-CN" altLang="en-US"/>
          </a:p>
        </p:txBody>
      </p:sp>
      <p:sp>
        <p:nvSpPr>
          <p:cNvPr id="219238" name="Freeform 102"/>
          <p:cNvSpPr/>
          <p:nvPr/>
        </p:nvSpPr>
        <p:spPr>
          <a:xfrm flipH="1">
            <a:off x="2208213" y="2715260"/>
            <a:ext cx="1366837" cy="687388"/>
          </a:xfrm>
          <a:custGeom>
            <a:avLst/>
            <a:gdLst/>
            <a:ahLst/>
            <a:cxnLst>
              <a:cxn ang="0">
                <a:pos x="7481869" y="945060075"/>
              </a:cxn>
              <a:cxn ang="0">
                <a:pos x="33669528" y="317539918"/>
              </a:cxn>
              <a:cxn ang="0">
                <a:pos x="213238856" y="75604742"/>
              </a:cxn>
              <a:cxn ang="0">
                <a:pos x="639717684" y="7561268"/>
              </a:cxn>
              <a:cxn ang="0">
                <a:pos x="1062454460" y="22682216"/>
              </a:cxn>
              <a:cxn ang="0">
                <a:pos x="1298138924" y="68045062"/>
              </a:cxn>
              <a:cxn ang="0">
                <a:pos x="1455262644" y="234375495"/>
              </a:cxn>
              <a:cxn ang="0">
                <a:pos x="1515119831" y="589716991"/>
              </a:cxn>
              <a:cxn ang="0">
                <a:pos x="1526342634" y="1091229244"/>
              </a:cxn>
            </a:cxnLst>
            <a:rect l="0" t="0" r="0" b="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ap="flat" cmpd="sng">
            <a:solidFill>
              <a:schemeClr val="hlink">
                <a:alpha val="100000"/>
              </a:schemeClr>
            </a:solidFill>
            <a:prstDash val="solid"/>
            <a:round/>
            <a:headEnd type="none" w="med" len="med"/>
            <a:tailEnd type="triangle" w="med" len="lg"/>
          </a:ln>
        </p:spPr>
        <p:txBody>
          <a:bodyPr/>
          <a:lstStyle/>
          <a:p>
            <a:endParaRPr lang="zh-CN" altLang="en-US"/>
          </a:p>
        </p:txBody>
      </p:sp>
      <p:sp>
        <p:nvSpPr>
          <p:cNvPr id="219239" name="Freeform 103"/>
          <p:cNvSpPr/>
          <p:nvPr/>
        </p:nvSpPr>
        <p:spPr>
          <a:xfrm flipH="1">
            <a:off x="3575050" y="5559425"/>
            <a:ext cx="3673475" cy="687388"/>
          </a:xfrm>
          <a:custGeom>
            <a:avLst/>
            <a:gdLst/>
            <a:ahLst/>
            <a:cxnLst>
              <a:cxn ang="0">
                <a:pos x="54042700" y="945060075"/>
              </a:cxn>
              <a:cxn ang="0">
                <a:pos x="243196650" y="317539918"/>
              </a:cxn>
              <a:cxn ang="0">
                <a:pos x="1540236447" y="75604742"/>
              </a:cxn>
              <a:cxn ang="0">
                <a:pos x="2147483646" y="7561268"/>
              </a:cxn>
              <a:cxn ang="0">
                <a:pos x="2147483646" y="22682216"/>
              </a:cxn>
              <a:cxn ang="0">
                <a:pos x="2147483646" y="68045062"/>
              </a:cxn>
              <a:cxn ang="0">
                <a:pos x="2147483646" y="234375495"/>
              </a:cxn>
              <a:cxn ang="0">
                <a:pos x="2147483646" y="589716991"/>
              </a:cxn>
              <a:cxn ang="0">
                <a:pos x="2147483646" y="1091229244"/>
              </a:cxn>
            </a:cxnLst>
            <a:rect l="0" t="0" r="0" b="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ap="flat" cmpd="sng">
            <a:solidFill>
              <a:schemeClr val="hlink">
                <a:alpha val="100000"/>
              </a:schemeClr>
            </a:solidFill>
            <a:prstDash val="solid"/>
            <a:round/>
            <a:headEnd type="none" w="med" len="med"/>
            <a:tailEnd type="triangle" w="med" len="lg"/>
          </a:ln>
        </p:spPr>
        <p:txBody>
          <a:bodyPr/>
          <a:lstStyle/>
          <a:p>
            <a:endParaRPr lang="zh-CN" altLang="en-US"/>
          </a:p>
        </p:txBody>
      </p:sp>
      <p:sp>
        <p:nvSpPr>
          <p:cNvPr id="2" name="矩形 1"/>
          <p:cNvSpPr/>
          <p:nvPr/>
        </p:nvSpPr>
        <p:spPr>
          <a:xfrm>
            <a:off x="1012825" y="301625"/>
            <a:ext cx="6096000" cy="592455"/>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协议的安全-ARP欺骗</a:t>
            </a:r>
          </a:p>
        </p:txBody>
      </p:sp>
      <p:sp>
        <p:nvSpPr>
          <p:cNvPr id="3" name="灯片编号占位符 4">
            <a:extLst>
              <a:ext uri="{FF2B5EF4-FFF2-40B4-BE49-F238E27FC236}">
                <a16:creationId xmlns:a16="http://schemas.microsoft.com/office/drawing/2014/main" id="{5989279D-6CEA-59F2-B31D-AEDE668DBEC7}"/>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2000"/>
                            </p:stCondLst>
                            <p:childTnLst>
                              <p:par>
                                <p:cTn id="21" presetID="35" presetClass="emph" presetSubtype="0" repeatCount="3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bldLvl="0" animBg="1"/>
      <p:bldP spid="219182" grpId="0" bldLvl="0" animBg="1"/>
      <p:bldP spid="21919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012825"/>
            <a:ext cx="11065510" cy="5089525"/>
          </a:xfrm>
        </p:spPr>
        <p:style>
          <a:lnRef idx="2">
            <a:schemeClr val="accent6"/>
          </a:lnRef>
          <a:fillRef idx="1">
            <a:schemeClr val="lt1"/>
          </a:fillRef>
          <a:effectRef idx="0">
            <a:schemeClr val="accent6"/>
          </a:effectRef>
          <a:fontRef idx="minor">
            <a:schemeClr val="dk1"/>
          </a:fontRef>
        </p:style>
        <p:txBody>
          <a:bodyPr>
            <a:normAutofit fontScale="85000" lnSpcReduction="20000"/>
          </a:bodyPr>
          <a:lstStyle/>
          <a:p>
            <a:pPr marL="381000" indent="381635" fontAlgn="auto">
              <a:lnSpc>
                <a:spcPct val="150000"/>
              </a:lnSpc>
            </a:pP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当计算机接收到</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应答数据包的时候，就会对本地的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缓存进行更新，将应答中的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和</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MAC</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地址存储在</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缓存中。</a:t>
            </a:r>
            <a:endPar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1000" indent="381635" fontAlgn="auto">
              <a:lnSpc>
                <a:spcPct val="150000"/>
              </a:lnSpc>
            </a:pP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因此，当局域网中的某台机器</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B</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向</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发送一个自己伪造的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应答，而如果这个应答是</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B</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冒充</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C</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伪造来的，即</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地址为</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C</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，而</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MAC</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地址是伪造的，则当</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接收到</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B</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伪造的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应答后，就会更新本地的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缓存，</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这样在</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看来</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的</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地址没有变，而它的</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MAC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地址已经不是原来那个了。在</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上</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的</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MAC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地址被改变成一个不存在的</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MAC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地址，这样就会造成网络不通，导致</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不能</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Ping</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通</a:t>
            </a:r>
            <a:r>
              <a:rPr lang="en-US" altLang="zh-CN"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C</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这就是一个简单的</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欺骗。 </a:t>
            </a:r>
          </a:p>
          <a:p>
            <a:pPr marL="381000" indent="381635" fontAlgn="auto">
              <a:lnSpc>
                <a:spcPct val="150000"/>
              </a:lnSpc>
            </a:pP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主要欺骗方式：</a:t>
            </a:r>
            <a:endPar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endParaRPr>
          </a:p>
          <a:p>
            <a:pPr marL="381000" indent="381635" fontAlgn="auto">
              <a:lnSpc>
                <a:spcPct val="150000"/>
              </a:lnSpc>
              <a:buFont typeface="Wingdings" panose="05000000000000000000" pitchFamily="2" charset="2"/>
              <a:buAutoNum type="arabicPeriod"/>
            </a:pP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伪装成被攻击主机广播</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请求</a:t>
            </a:r>
            <a:endPar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1000" indent="381635" fontAlgn="auto">
              <a:lnSpc>
                <a:spcPct val="150000"/>
              </a:lnSpc>
              <a:buFont typeface="Wingdings" panose="05000000000000000000" pitchFamily="2" charset="2"/>
              <a:buAutoNum type="arabicPeriod"/>
            </a:pP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伪装成被攻击者进行</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应答</a:t>
            </a:r>
            <a:endPar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1000" indent="381635" fontAlgn="auto">
              <a:lnSpc>
                <a:spcPct val="150000"/>
              </a:lnSpc>
              <a:buFont typeface="Wingdings" panose="05000000000000000000" pitchFamily="2" charset="2"/>
              <a:buAutoNum type="arabicPeriod"/>
            </a:pP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伪装成网关进行</a:t>
            </a:r>
            <a:r>
              <a:rPr lang="en-US" altLang="zh-CN"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ARP</a:t>
            </a:r>
            <a:r>
              <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应答</a:t>
            </a:r>
            <a:endPar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1000" indent="-381000" eaLnBrk="1" hangingPunct="1">
              <a:lnSpc>
                <a:spcPct val="80000"/>
              </a:lnSpc>
              <a:buFont typeface="Wingdings" panose="05000000000000000000" pitchFamily="2" charset="2"/>
              <a:buAutoNum type="arabicPeriod"/>
            </a:pPr>
            <a:endParaRPr lang="zh-CN" altLang="en-US" b="1" dirty="0">
              <a:solidFill>
                <a:schemeClr val="accent1"/>
              </a:solidFill>
              <a:latin typeface="楷体" panose="02010609060101010101" pitchFamily="49" charset="-122"/>
              <a:ea typeface="楷体" panose="02010609060101010101" pitchFamily="49" charset="-122"/>
              <a:cs typeface="楷体" panose="02010609060101010101" pitchFamily="49" charset="-122"/>
            </a:endParaRP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协议的安全-ARP欺骗</a:t>
            </a:r>
            <a:endParaRPr lang="zh-CN" altLang="en-US"/>
          </a:p>
        </p:txBody>
      </p:sp>
      <p:sp>
        <p:nvSpPr>
          <p:cNvPr id="4" name="灯片编号占位符 4">
            <a:extLst>
              <a:ext uri="{FF2B5EF4-FFF2-40B4-BE49-F238E27FC236}">
                <a16:creationId xmlns:a16="http://schemas.microsoft.com/office/drawing/2014/main" id="{3FD0FBDF-237E-6926-EEC2-75936D3ADC8B}"/>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41</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3"/>
          <p:cNvSpPr>
            <a:spLocks noGrp="1"/>
          </p:cNvSpPr>
          <p:nvPr>
            <p:custDataLst>
              <p:tags r:id="rId1"/>
            </p:custDataLst>
          </p:nvPr>
        </p:nvSpPr>
        <p:spPr>
          <a:xfrm>
            <a:off x="807720" y="1109980"/>
            <a:ext cx="7825105" cy="46177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609600" indent="-609600" eaLnBrk="1" hangingPunct="1">
              <a:lnSpc>
                <a:spcPct val="150000"/>
              </a:lnSpc>
              <a:spcBef>
                <a:spcPts val="0"/>
              </a:spcBef>
            </a:pPr>
            <a:r>
              <a:rPr lang="zh-CN" altLang="en-US" sz="2800" dirty="0">
                <a:solidFill>
                  <a:srgbClr val="C00000"/>
                </a:solidFill>
                <a:latin typeface="楷体" panose="02010609060101010101" pitchFamily="49" charset="-122"/>
                <a:ea typeface="楷体" panose="02010609060101010101" pitchFamily="49" charset="-122"/>
                <a:cs typeface="楷体" panose="02010609060101010101" pitchFamily="49" charset="-122"/>
              </a:rPr>
              <a:t>实施</a:t>
            </a:r>
            <a:r>
              <a:rPr lang="en-US" altLang="zh-CN" sz="2800" dirty="0">
                <a:solidFill>
                  <a:srgbClr val="C00000"/>
                </a:solidFill>
                <a:latin typeface="楷体" panose="02010609060101010101" pitchFamily="49" charset="-122"/>
                <a:ea typeface="楷体" panose="02010609060101010101" pitchFamily="49" charset="-122"/>
                <a:cs typeface="楷体" panose="02010609060101010101" pitchFamily="49" charset="-122"/>
              </a:rPr>
              <a:t>IP+MAC</a:t>
            </a:r>
            <a:r>
              <a:rPr lang="zh-CN" altLang="en-US" sz="2800" dirty="0">
                <a:solidFill>
                  <a:srgbClr val="C00000"/>
                </a:solidFill>
                <a:latin typeface="楷体" panose="02010609060101010101" pitchFamily="49" charset="-122"/>
                <a:ea typeface="楷体" panose="02010609060101010101" pitchFamily="49" charset="-122"/>
                <a:cs typeface="楷体" panose="02010609060101010101" pitchFamily="49" charset="-122"/>
              </a:rPr>
              <a:t>地址的静态绑定策略</a:t>
            </a:r>
          </a:p>
          <a:p>
            <a:pPr marL="609600" indent="-609600" eaLnBrk="1" hangingPunct="1">
              <a:lnSpc>
                <a:spcPct val="150000"/>
              </a:lnSpc>
              <a:spcBef>
                <a:spcPts val="0"/>
              </a:spcBef>
              <a:buFont typeface="+mj-ea"/>
              <a:buAutoNum type="circleNumDbPlain"/>
            </a:pPr>
            <a:r>
              <a:rPr lang="zh-CN" altLang="en-US" sz="2800" dirty="0">
                <a:latin typeface="楷体" panose="02010609060101010101" pitchFamily="49" charset="-122"/>
                <a:ea typeface="楷体" panose="02010609060101010101" pitchFamily="49" charset="-122"/>
                <a:cs typeface="楷体" panose="02010609060101010101" pitchFamily="49" charset="-122"/>
              </a:rPr>
              <a:t>用户将网关</a:t>
            </a:r>
            <a:r>
              <a:rPr lang="en-US" altLang="zh-CN" sz="2800" dirty="0">
                <a:latin typeface="楷体" panose="02010609060101010101" pitchFamily="49" charset="-122"/>
                <a:ea typeface="楷体" panose="02010609060101010101" pitchFamily="49" charset="-122"/>
                <a:cs typeface="楷体" panose="02010609060101010101" pitchFamily="49" charset="-122"/>
              </a:rPr>
              <a:t>IP</a:t>
            </a:r>
            <a:r>
              <a:rPr lang="zh-CN" altLang="en-US" sz="2800" dirty="0">
                <a:latin typeface="楷体" panose="02010609060101010101" pitchFamily="49" charset="-122"/>
                <a:ea typeface="楷体" panose="02010609060101010101" pitchFamily="49" charset="-122"/>
                <a:cs typeface="楷体" panose="02010609060101010101" pitchFamily="49" charset="-122"/>
              </a:rPr>
              <a:t>地址与网关</a:t>
            </a:r>
            <a:r>
              <a:rPr lang="en-US" altLang="zh-CN" sz="2800" dirty="0">
                <a:latin typeface="楷体" panose="02010609060101010101" pitchFamily="49" charset="-122"/>
                <a:ea typeface="楷体" panose="02010609060101010101" pitchFamily="49" charset="-122"/>
                <a:cs typeface="楷体" panose="02010609060101010101" pitchFamily="49" charset="-122"/>
              </a:rPr>
              <a:t>MAC</a:t>
            </a:r>
            <a:r>
              <a:rPr lang="zh-CN" altLang="en-US" sz="2800" dirty="0">
                <a:latin typeface="楷体" panose="02010609060101010101" pitchFamily="49" charset="-122"/>
                <a:ea typeface="楷体" panose="02010609060101010101" pitchFamily="49" charset="-122"/>
                <a:cs typeface="楷体" panose="02010609060101010101" pitchFamily="49" charset="-122"/>
              </a:rPr>
              <a:t>地址绑定</a:t>
            </a:r>
          </a:p>
          <a:p>
            <a:pPr marL="609600" indent="-609600" eaLnBrk="1" hangingPunct="1">
              <a:lnSpc>
                <a:spcPct val="150000"/>
              </a:lnSpc>
              <a:spcBef>
                <a:spcPts val="0"/>
              </a:spcBef>
              <a:buFont typeface="+mj-ea"/>
              <a:buAutoNum type="circleNumDbPlain"/>
            </a:pPr>
            <a:r>
              <a:rPr lang="zh-CN" altLang="en-US" sz="2800" dirty="0">
                <a:latin typeface="楷体" panose="02010609060101010101" pitchFamily="49" charset="-122"/>
                <a:ea typeface="楷体" panose="02010609060101010101" pitchFamily="49" charset="-122"/>
                <a:cs typeface="楷体" panose="02010609060101010101" pitchFamily="49" charset="-122"/>
              </a:rPr>
              <a:t>网关路由器将用户</a:t>
            </a:r>
            <a:r>
              <a:rPr lang="en-US" altLang="zh-CN" sz="2800" dirty="0">
                <a:latin typeface="楷体" panose="02010609060101010101" pitchFamily="49" charset="-122"/>
                <a:ea typeface="楷体" panose="02010609060101010101" pitchFamily="49" charset="-122"/>
                <a:cs typeface="楷体" panose="02010609060101010101" pitchFamily="49" charset="-122"/>
              </a:rPr>
              <a:t>IP</a:t>
            </a:r>
            <a:r>
              <a:rPr lang="zh-CN" altLang="en-US" sz="2800" dirty="0">
                <a:latin typeface="楷体" panose="02010609060101010101" pitchFamily="49" charset="-122"/>
                <a:ea typeface="楷体" panose="02010609060101010101" pitchFamily="49" charset="-122"/>
                <a:cs typeface="楷体" panose="02010609060101010101" pitchFamily="49" charset="-122"/>
              </a:rPr>
              <a:t>与用户</a:t>
            </a:r>
            <a:r>
              <a:rPr lang="en-US" altLang="zh-CN" sz="2800" dirty="0">
                <a:latin typeface="楷体" panose="02010609060101010101" pitchFamily="49" charset="-122"/>
                <a:ea typeface="楷体" panose="02010609060101010101" pitchFamily="49" charset="-122"/>
                <a:cs typeface="楷体" panose="02010609060101010101" pitchFamily="49" charset="-122"/>
              </a:rPr>
              <a:t>MAC</a:t>
            </a:r>
            <a:r>
              <a:rPr lang="zh-CN" altLang="en-US" sz="2800" dirty="0">
                <a:latin typeface="楷体" panose="02010609060101010101" pitchFamily="49" charset="-122"/>
                <a:ea typeface="楷体" panose="02010609060101010101" pitchFamily="49" charset="-122"/>
                <a:cs typeface="楷体" panose="02010609060101010101" pitchFamily="49" charset="-122"/>
              </a:rPr>
              <a:t>绑定</a:t>
            </a:r>
          </a:p>
          <a:p>
            <a:pPr marL="609600" indent="-609600" eaLnBrk="1" hangingPunct="1">
              <a:lnSpc>
                <a:spcPct val="150000"/>
              </a:lnSpc>
              <a:spcBef>
                <a:spcPts val="0"/>
              </a:spcBef>
            </a:pPr>
            <a:r>
              <a:rPr lang="zh-CN" altLang="en-US" sz="2800" dirty="0">
                <a:latin typeface="楷体" panose="02010609060101010101" pitchFamily="49" charset="-122"/>
                <a:ea typeface="楷体" panose="02010609060101010101" pitchFamily="49" charset="-122"/>
                <a:cs typeface="楷体" panose="02010609060101010101" pitchFamily="49" charset="-122"/>
              </a:rPr>
              <a:t>使用</a:t>
            </a:r>
            <a:r>
              <a:rPr lang="en-US" altLang="zh-CN" sz="2800" dirty="0">
                <a:latin typeface="楷体" panose="02010609060101010101" pitchFamily="49" charset="-122"/>
                <a:ea typeface="楷体" panose="02010609060101010101" pitchFamily="49" charset="-122"/>
                <a:cs typeface="楷体" panose="02010609060101010101" pitchFamily="49" charset="-122"/>
              </a:rPr>
              <a:t>ARP</a:t>
            </a:r>
            <a:r>
              <a:rPr lang="zh-CN" altLang="en-US" sz="2800" dirty="0">
                <a:latin typeface="楷体" panose="02010609060101010101" pitchFamily="49" charset="-122"/>
                <a:ea typeface="楷体" panose="02010609060101010101" pitchFamily="49" charset="-122"/>
                <a:cs typeface="楷体" panose="02010609060101010101" pitchFamily="49" charset="-122"/>
              </a:rPr>
              <a:t>防护软件，它们除了本身来检测出</a:t>
            </a:r>
            <a:r>
              <a:rPr lang="en-US" altLang="zh-CN" sz="2800" dirty="0">
                <a:latin typeface="楷体" panose="02010609060101010101" pitchFamily="49" charset="-122"/>
                <a:ea typeface="楷体" panose="02010609060101010101" pitchFamily="49" charset="-122"/>
                <a:cs typeface="楷体" panose="02010609060101010101" pitchFamily="49" charset="-122"/>
              </a:rPr>
              <a:t>ARP</a:t>
            </a:r>
            <a:r>
              <a:rPr lang="zh-CN" altLang="en-US" sz="2800" dirty="0">
                <a:latin typeface="楷体" panose="02010609060101010101" pitchFamily="49" charset="-122"/>
                <a:ea typeface="楷体" panose="02010609060101010101" pitchFamily="49" charset="-122"/>
                <a:cs typeface="楷体" panose="02010609060101010101" pitchFamily="49" charset="-122"/>
              </a:rPr>
              <a:t>攻击外，防护的工作原理是</a:t>
            </a:r>
            <a:r>
              <a:rPr lang="zh-CN" altLang="en-US" sz="2800" dirty="0">
                <a:solidFill>
                  <a:srgbClr val="C00000"/>
                </a:solidFill>
                <a:latin typeface="楷体" panose="02010609060101010101" pitchFamily="49" charset="-122"/>
                <a:ea typeface="楷体" panose="02010609060101010101" pitchFamily="49" charset="-122"/>
                <a:cs typeface="楷体" panose="02010609060101010101" pitchFamily="49" charset="-122"/>
              </a:rPr>
              <a:t>一定频率向网络广播正确的</a:t>
            </a:r>
            <a:r>
              <a:rPr lang="en-US" altLang="zh-CN" sz="2800" dirty="0">
                <a:solidFill>
                  <a:srgbClr val="C00000"/>
                </a:solidFill>
                <a:latin typeface="楷体" panose="02010609060101010101" pitchFamily="49" charset="-122"/>
                <a:ea typeface="楷体" panose="02010609060101010101" pitchFamily="49" charset="-122"/>
                <a:cs typeface="楷体" panose="02010609060101010101" pitchFamily="49" charset="-122"/>
              </a:rPr>
              <a:t>ARP</a:t>
            </a:r>
            <a:r>
              <a:rPr lang="zh-CN" altLang="en-US" sz="2800" dirty="0">
                <a:solidFill>
                  <a:srgbClr val="C00000"/>
                </a:solidFill>
                <a:latin typeface="楷体" panose="02010609060101010101" pitchFamily="49" charset="-122"/>
                <a:ea typeface="楷体" panose="02010609060101010101" pitchFamily="49" charset="-122"/>
                <a:cs typeface="楷体" panose="02010609060101010101" pitchFamily="49" charset="-122"/>
              </a:rPr>
              <a:t>信息。</a:t>
            </a:r>
          </a:p>
          <a:p>
            <a:pPr marL="609600" indent="-609600" eaLnBrk="1" hangingPunct="1">
              <a:lnSpc>
                <a:spcPct val="150000"/>
              </a:lnSpc>
              <a:spcBef>
                <a:spcPts val="0"/>
              </a:spcBef>
            </a:pPr>
            <a:r>
              <a:rPr lang="zh-CN" altLang="en-US" sz="2800" dirty="0">
                <a:latin typeface="楷体" panose="02010609060101010101" pitchFamily="49" charset="-122"/>
                <a:ea typeface="楷体" panose="02010609060101010101" pitchFamily="49" charset="-122"/>
                <a:cs typeface="楷体" panose="02010609060101010101" pitchFamily="49" charset="-122"/>
              </a:rPr>
              <a:t>使用一些具有</a:t>
            </a:r>
            <a:r>
              <a:rPr lang="en-US" altLang="zh-CN" sz="2800" dirty="0">
                <a:latin typeface="楷体" panose="02010609060101010101" pitchFamily="49" charset="-122"/>
                <a:ea typeface="楷体" panose="02010609060101010101" pitchFamily="49" charset="-122"/>
                <a:cs typeface="楷体" panose="02010609060101010101" pitchFamily="49" charset="-122"/>
              </a:rPr>
              <a:t>ARP</a:t>
            </a:r>
            <a:r>
              <a:rPr lang="zh-CN" altLang="en-US" sz="2800" dirty="0">
                <a:latin typeface="楷体" panose="02010609060101010101" pitchFamily="49" charset="-122"/>
                <a:ea typeface="楷体" panose="02010609060101010101" pitchFamily="49" charset="-122"/>
                <a:cs typeface="楷体" panose="02010609060101010101" pitchFamily="49" charset="-122"/>
              </a:rPr>
              <a:t>防护功能的路由器  </a:t>
            </a:r>
            <a:br>
              <a:rPr lang="zh-CN" altLang="en-US" sz="2800" dirty="0">
                <a:latin typeface="楷体" panose="02010609060101010101" pitchFamily="49" charset="-122"/>
                <a:ea typeface="楷体" panose="02010609060101010101" pitchFamily="49" charset="-122"/>
                <a:cs typeface="楷体" panose="02010609060101010101" pitchFamily="49" charset="-122"/>
              </a:rPr>
            </a:br>
            <a:endParaRPr lang="zh-CN" altLang="en-US" sz="2800" dirty="0">
              <a:latin typeface="楷体" panose="02010609060101010101" pitchFamily="49" charset="-122"/>
              <a:ea typeface="楷体" panose="02010609060101010101" pitchFamily="49" charset="-122"/>
              <a:cs typeface="楷体" panose="02010609060101010101" pitchFamily="49" charset="-122"/>
            </a:endParaRPr>
          </a:p>
        </p:txBody>
      </p:sp>
      <p:sp>
        <p:nvSpPr>
          <p:cNvPr id="4" name="标题 2"/>
          <p:cNvSpPr>
            <a:spLocks noGrp="1"/>
          </p:cNvSpPr>
          <p:nvPr>
            <p:custDataLst>
              <p:tags r:id="rId2"/>
            </p:custDataLst>
          </p:nvPr>
        </p:nvSpPr>
        <p:spPr>
          <a:xfrm>
            <a:off x="1129591" y="288088"/>
            <a:ext cx="8377294" cy="540231"/>
          </a:xfrm>
        </p:spPr>
        <p:txBody>
          <a:bodyPr>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r>
              <a:rPr lang="zh-CN" altLang="en-US" b="1" dirty="0">
                <a:latin typeface="楷体" panose="02010609060101010101" pitchFamily="49" charset="-122"/>
                <a:ea typeface="楷体" panose="02010609060101010101" pitchFamily="49" charset="-122"/>
                <a:sym typeface="+mn-ea"/>
              </a:rPr>
              <a:t>协议的安全-ARP欺骗</a:t>
            </a:r>
            <a:endParaRPr lang="zh-CN" altLang="en-US"/>
          </a:p>
        </p:txBody>
      </p:sp>
      <p:pic>
        <p:nvPicPr>
          <p:cNvPr id="104" name="图片 103"/>
          <p:cNvPicPr/>
          <p:nvPr>
            <p:custDataLst>
              <p:tags r:id="rId3"/>
            </p:custDataLst>
          </p:nvPr>
        </p:nvPicPr>
        <p:blipFill>
          <a:blip r:embed="rId5"/>
          <a:stretch>
            <a:fillRect/>
          </a:stretch>
        </p:blipFill>
        <p:spPr>
          <a:xfrm>
            <a:off x="8632825" y="1666875"/>
            <a:ext cx="2936240" cy="2979420"/>
          </a:xfrm>
          <a:prstGeom prst="rect">
            <a:avLst/>
          </a:prstGeom>
          <a:noFill/>
          <a:ln w="9525">
            <a:noFill/>
          </a:ln>
        </p:spPr>
      </p:pic>
      <p:sp>
        <p:nvSpPr>
          <p:cNvPr id="5" name="文本框 4"/>
          <p:cNvSpPr txBox="1"/>
          <p:nvPr/>
        </p:nvSpPr>
        <p:spPr>
          <a:xfrm>
            <a:off x="8632825" y="4846320"/>
            <a:ext cx="2936875"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b="1">
                <a:latin typeface="楷体" panose="02010609060101010101" pitchFamily="49" charset="-122"/>
                <a:ea typeface="楷体" panose="02010609060101010101" pitchFamily="49" charset="-122"/>
                <a:cs typeface="楷体" panose="02010609060101010101" pitchFamily="49" charset="-122"/>
              </a:rPr>
              <a:t>存在</a:t>
            </a:r>
            <a:r>
              <a:rPr lang="en-US" altLang="zh-CN" b="1">
                <a:latin typeface="楷体" panose="02010609060101010101" pitchFamily="49" charset="-122"/>
                <a:ea typeface="楷体" panose="02010609060101010101" pitchFamily="49" charset="-122"/>
                <a:cs typeface="楷体" panose="02010609060101010101" pitchFamily="49" charset="-122"/>
              </a:rPr>
              <a:t>ARP</a:t>
            </a:r>
            <a:r>
              <a:rPr lang="zh-CN" altLang="en-US" b="1">
                <a:latin typeface="楷体" panose="02010609060101010101" pitchFamily="49" charset="-122"/>
                <a:ea typeface="楷体" panose="02010609060101010101" pitchFamily="49" charset="-122"/>
                <a:cs typeface="楷体" panose="02010609060101010101" pitchFamily="49" charset="-122"/>
              </a:rPr>
              <a:t>欺骗的根本原因？</a:t>
            </a:r>
          </a:p>
        </p:txBody>
      </p:sp>
      <p:sp>
        <p:nvSpPr>
          <p:cNvPr id="2" name="灯片编号占位符 4">
            <a:extLst>
              <a:ext uri="{FF2B5EF4-FFF2-40B4-BE49-F238E27FC236}">
                <a16:creationId xmlns:a16="http://schemas.microsoft.com/office/drawing/2014/main" id="{F35D737C-67F8-5A6F-5EF9-BB4A3F15BE95}"/>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42</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054735"/>
            <a:ext cx="10851515" cy="2496820"/>
          </a:xfrm>
        </p:spPr>
        <p:txBody>
          <a:bodyPr>
            <a:normAutofit fontScale="97500" lnSpcReduction="10000"/>
          </a:bodyPr>
          <a:lstStyle/>
          <a:p>
            <a:pPr indent="457200" fontAlgn="auto"/>
            <a:r>
              <a:rPr lang="zh-CN" altLang="en-US" dirty="0">
                <a:latin typeface="楷体" panose="02010609060101010101" pitchFamily="49" charset="-122"/>
                <a:ea typeface="楷体" panose="02010609060101010101" pitchFamily="49" charset="-122"/>
                <a:cs typeface="楷体" panose="02010609060101010101" pitchFamily="49" charset="-122"/>
              </a:rPr>
              <a:t>网络嗅探（Network sniffer）最早是为网络管理人员配备的工具，网络管理员可以</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利用嗅探随时掌握网络的实际情况，查找网络漏洞和检测网络性能</a:t>
            </a:r>
            <a:r>
              <a:rPr lang="zh-CN" altLang="en-US" dirty="0">
                <a:latin typeface="楷体" panose="02010609060101010101" pitchFamily="49" charset="-122"/>
                <a:ea typeface="楷体" panose="02010609060101010101" pitchFamily="49" charset="-122"/>
                <a:cs typeface="楷体" panose="02010609060101010101" pitchFamily="49" charset="-122"/>
              </a:rPr>
              <a:t>，通过嗅探器分析网络流量，找出问题或进行网络诊断。</a:t>
            </a:r>
          </a:p>
          <a:p>
            <a:pPr indent="457200" fontAlgn="auto"/>
            <a:r>
              <a:rPr lang="zh-CN" altLang="en-US" dirty="0">
                <a:latin typeface="楷体" panose="02010609060101010101" pitchFamily="49" charset="-122"/>
                <a:ea typeface="楷体" panose="02010609060101010101" pitchFamily="49" charset="-122"/>
                <a:cs typeface="楷体" panose="02010609060101010101" pitchFamily="49" charset="-122"/>
              </a:rPr>
              <a:t>在黑客的手中，嗅探器就变成了一个黑客利器，就像是电话监控能听到其他人通过电话的交谈一样，嗅探能捕获在网络中传输的数据信息（窃听），以读取或截获任何网络数据包中的文本信息。</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此类信息包括：用户名、密码、密钥、银行账号、交易记录等任何有价值的内容。</a:t>
            </a:r>
            <a:r>
              <a:rPr lang="zh-CN" altLang="en-US" dirty="0">
                <a:latin typeface="楷体" panose="02010609060101010101" pitchFamily="49" charset="-122"/>
                <a:ea typeface="楷体" panose="02010609060101010101" pitchFamily="49" charset="-122"/>
                <a:cs typeface="楷体" panose="02010609060101010101" pitchFamily="49" charset="-122"/>
              </a:rPr>
              <a:t>我们可以简单地将此类攻击在技术上等同于物理窃取。</a:t>
            </a:r>
          </a:p>
        </p:txBody>
      </p:sp>
      <p:sp>
        <p:nvSpPr>
          <p:cNvPr id="3" name="标题 2"/>
          <p:cNvSpPr>
            <a:spLocks noGrp="1"/>
          </p:cNvSpPr>
          <p:nvPr>
            <p:ph type="title"/>
          </p:nvPr>
        </p:nvSpPr>
        <p:spPr/>
        <p:txBody>
          <a:bodyPr>
            <a:noAutofit/>
          </a:bodyPr>
          <a:lstStyle>
            <a:lvl1pPr algn="l" defTabSz="914400" rtl="0" eaLnBrk="1" latinLnBrk="0" hangingPunct="1">
              <a:lnSpc>
                <a:spcPct val="100000"/>
              </a:lnSpc>
              <a:spcBef>
                <a:spcPct val="0"/>
              </a:spcBef>
              <a:buNone/>
              <a:defRPr sz="3600" b="0" kern="1200">
                <a:solidFill>
                  <a:srgbClr val="012060"/>
                </a:solidFill>
                <a:effectLst/>
                <a:latin typeface="Impact" panose="020B0806030902050204" pitchFamily="34" charset="0"/>
                <a:ea typeface="方正大标宋简体" panose="02010601030101010101" pitchFamily="2" charset="-122"/>
                <a:cs typeface="Times New Roman" panose="02020603050405020304" pitchFamily="18" charset="0"/>
              </a:defRPr>
            </a:lvl1pPr>
          </a:lstStyle>
          <a:p>
            <a:pPr lvl="0" algn="l">
              <a:buClrTx/>
              <a:buSzTx/>
              <a:buFontTx/>
            </a:pPr>
            <a:r>
              <a:rPr lang="zh-CN" altLang="en-US" b="1" dirty="0">
                <a:latin typeface="楷体" panose="02010609060101010101" pitchFamily="49" charset="-122"/>
                <a:ea typeface="楷体" panose="02010609060101010101" pitchFamily="49" charset="-122"/>
                <a:sym typeface="+mn-ea"/>
              </a:rPr>
              <a:t>数据窃听</a:t>
            </a:r>
          </a:p>
        </p:txBody>
      </p:sp>
      <p:pic>
        <p:nvPicPr>
          <p:cNvPr id="102" name="图片 101"/>
          <p:cNvPicPr/>
          <p:nvPr>
            <p:custDataLst>
              <p:tags r:id="rId1"/>
            </p:custDataLst>
          </p:nvPr>
        </p:nvPicPr>
        <p:blipFill>
          <a:blip r:embed="rId3"/>
          <a:stretch>
            <a:fillRect/>
          </a:stretch>
        </p:blipFill>
        <p:spPr>
          <a:xfrm>
            <a:off x="540385" y="3551555"/>
            <a:ext cx="5259070" cy="2666365"/>
          </a:xfrm>
          <a:prstGeom prst="rect">
            <a:avLst/>
          </a:prstGeom>
          <a:noFill/>
          <a:ln w="9525">
            <a:noFill/>
          </a:ln>
        </p:spPr>
      </p:pic>
      <p:sp>
        <p:nvSpPr>
          <p:cNvPr id="4" name="文本框 3"/>
          <p:cNvSpPr txBox="1"/>
          <p:nvPr/>
        </p:nvSpPr>
        <p:spPr>
          <a:xfrm>
            <a:off x="5899785" y="3488055"/>
            <a:ext cx="5767705" cy="2910840"/>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Autofit/>
          </a:bodyPr>
          <a:lstStyle/>
          <a:p>
            <a:pPr marL="342900" indent="-342900" algn="l" defTabSz="914400">
              <a:lnSpc>
                <a:spcPct val="90000"/>
              </a:lnSpc>
              <a:spcBef>
                <a:spcPts val="1000"/>
              </a:spcBef>
              <a:buClrTx/>
              <a:buSzTx/>
              <a:buFont typeface="+mj-ea"/>
              <a:buAutoNum type="circleNumDbPlain"/>
            </a:pP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将网卡置于“混杂模式”（promiscuous），</a:t>
            </a:r>
            <a:r>
              <a:rPr lang="zh-CN" altLang="en-US" dirty="0">
                <a:latin typeface="楷体" panose="02010609060101010101" pitchFamily="49" charset="-122"/>
                <a:ea typeface="楷体" panose="02010609060101010101" pitchFamily="49" charset="-122"/>
                <a:cs typeface="楷体" panose="02010609060101010101" pitchFamily="49" charset="-122"/>
              </a:rPr>
              <a:t>此时网卡能够接收到一切通过它的数据，而不管实际上数据的目的地址是不是指向它（通常情况下，网卡只接受目地地址跟网卡</a:t>
            </a:r>
            <a:r>
              <a:rPr lang="en-US" altLang="zh-CN" dirty="0">
                <a:latin typeface="楷体" panose="02010609060101010101" pitchFamily="49" charset="-122"/>
                <a:ea typeface="楷体" panose="02010609060101010101" pitchFamily="49" charset="-122"/>
                <a:cs typeface="楷体" panose="02010609060101010101" pitchFamily="49" charset="-122"/>
              </a:rPr>
              <a:t>mac</a:t>
            </a:r>
            <a:r>
              <a:rPr lang="zh-CN" altLang="en-US" dirty="0">
                <a:latin typeface="楷体" panose="02010609060101010101" pitchFamily="49" charset="-122"/>
                <a:ea typeface="楷体" panose="02010609060101010101" pitchFamily="49" charset="-122"/>
                <a:cs typeface="楷体" panose="02010609060101010101" pitchFamily="49" charset="-122"/>
              </a:rPr>
              <a:t>地址一致、以及广播数据</a:t>
            </a:r>
          </a:p>
          <a:p>
            <a:pPr marL="342900" indent="-342900" algn="l" defTabSz="914400">
              <a:lnSpc>
                <a:spcPct val="90000"/>
              </a:lnSpc>
              <a:spcBef>
                <a:spcPts val="1000"/>
              </a:spcBef>
              <a:buClrTx/>
              <a:buSzTx/>
              <a:buFont typeface="+mj-ea"/>
              <a:buAutoNum type="circleNumDbPlain"/>
            </a:pP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使用集线器设备（</a:t>
            </a:r>
            <a:r>
              <a:rPr lang="en-US" altLang="zh-CN" dirty="0">
                <a:solidFill>
                  <a:srgbClr val="C00000"/>
                </a:solidFill>
                <a:latin typeface="楷体" panose="02010609060101010101" pitchFamily="49" charset="-122"/>
                <a:ea typeface="楷体" panose="02010609060101010101" pitchFamily="49" charset="-122"/>
                <a:cs typeface="楷体" panose="02010609060101010101" pitchFamily="49" charset="-122"/>
              </a:rPr>
              <a:t>hub</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可以直接捕获所有流经集线器的网络流量（如今集线器已经被交换机所取代）</a:t>
            </a:r>
          </a:p>
          <a:p>
            <a:pPr marL="342900" indent="-342900" algn="l" defTabSz="914400">
              <a:lnSpc>
                <a:spcPct val="90000"/>
              </a:lnSpc>
              <a:spcBef>
                <a:spcPts val="1000"/>
              </a:spcBef>
              <a:buClrTx/>
              <a:buSzTx/>
              <a:buFont typeface="+mj-ea"/>
              <a:buAutoNum type="circleNumDbPlain"/>
            </a:pP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嗅探器将使用大量虚假的请求发往交换机</a:t>
            </a:r>
            <a:r>
              <a:rPr lang="zh-CN" altLang="en-US" dirty="0">
                <a:latin typeface="楷体" panose="02010609060101010101" pitchFamily="49" charset="-122"/>
                <a:ea typeface="楷体" panose="02010609060101010101" pitchFamily="49" charset="-122"/>
                <a:cs typeface="楷体" panose="02010609060101010101" pitchFamily="49" charset="-122"/>
              </a:rPr>
              <a:t>，以填满交换机的交换表。交换表满后，交换机将不得不把网络流量，以“广播”的形式发往所有端口，进而方便攻击者进行嗅探。</a:t>
            </a:r>
          </a:p>
        </p:txBody>
      </p:sp>
      <p:sp>
        <p:nvSpPr>
          <p:cNvPr id="5" name="灯片编号占位符 4">
            <a:extLst>
              <a:ext uri="{FF2B5EF4-FFF2-40B4-BE49-F238E27FC236}">
                <a16:creationId xmlns:a16="http://schemas.microsoft.com/office/drawing/2014/main" id="{04A7D9CC-3706-FEFD-3D76-94BA05809641}"/>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43</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937260"/>
            <a:ext cx="10851515" cy="5593715"/>
          </a:xfrm>
        </p:spPr>
        <p:txBody>
          <a:bodyPr>
            <a:noAutofit/>
          </a:bodyPr>
          <a:lstStyle/>
          <a:p>
            <a:r>
              <a:rPr lang="zh-CN" altLang="en-US" sz="1700" b="1" dirty="0">
                <a:solidFill>
                  <a:srgbClr val="FF0000"/>
                </a:solidFill>
                <a:latin typeface="楷体" panose="02010609060101010101" pitchFamily="49" charset="-122"/>
                <a:ea typeface="楷体" panose="02010609060101010101" pitchFamily="49" charset="-122"/>
                <a:cs typeface="楷体" panose="02010609060101010101" pitchFamily="49" charset="-122"/>
              </a:rPr>
              <a:t>(1) Wireshark</a:t>
            </a:r>
          </a:p>
          <a:p>
            <a:pPr indent="457200" algn="l">
              <a:buClrTx/>
              <a:buSzTx/>
            </a:pPr>
            <a:r>
              <a:rPr lang="zh-CN" altLang="en-US" sz="1700" dirty="0">
                <a:latin typeface="楷体" panose="02010609060101010101" pitchFamily="49" charset="-122"/>
                <a:ea typeface="楷体" panose="02010609060101010101" pitchFamily="49" charset="-122"/>
                <a:cs typeface="楷体" panose="02010609060101010101" pitchFamily="49" charset="-122"/>
              </a:rPr>
              <a:t>作为一款开源的数据包捕获器和分析器，Wireshark支持Windows和Linux等操作系统。而作为Tcpdump的替代品，该工具是基于GUI的。Wireshark使用</a:t>
            </a:r>
            <a:r>
              <a:rPr lang="zh-CN" altLang="en-US" sz="1700" dirty="0">
                <a:solidFill>
                  <a:srgbClr val="C00000"/>
                </a:solidFill>
                <a:latin typeface="楷体" panose="02010609060101010101" pitchFamily="49" charset="-122"/>
                <a:ea typeface="楷体" panose="02010609060101010101" pitchFamily="49" charset="-122"/>
                <a:cs typeface="楷体" panose="02010609060101010101" pitchFamily="49" charset="-122"/>
              </a:rPr>
              <a:t>pcap去监控和捕获那些来自网络接口的数据包</a:t>
            </a:r>
            <a:r>
              <a:rPr lang="zh-CN" altLang="en-US" sz="1700" dirty="0">
                <a:latin typeface="楷体" panose="02010609060101010101" pitchFamily="49" charset="-122"/>
                <a:ea typeface="楷体" panose="02010609060101010101" pitchFamily="49" charset="-122"/>
                <a:cs typeface="楷体" panose="02010609060101010101" pitchFamily="49" charset="-122"/>
              </a:rPr>
              <a:t>，</a:t>
            </a:r>
            <a:r>
              <a:rPr lang="zh-CN" altLang="en-US" sz="1700" dirty="0">
                <a:solidFill>
                  <a:srgbClr val="C00000"/>
                </a:solidFill>
                <a:latin typeface="楷体" panose="02010609060101010101" pitchFamily="49" charset="-122"/>
                <a:ea typeface="楷体" panose="02010609060101010101" pitchFamily="49" charset="-122"/>
                <a:cs typeface="楷体" panose="02010609060101010101" pitchFamily="49" charset="-122"/>
              </a:rPr>
              <a:t>并根据IP地址、协议和许多其他参数，对数据包进行过滤。</a:t>
            </a:r>
            <a:r>
              <a:rPr lang="zh-CN" altLang="en-US" sz="1700" dirty="0">
                <a:latin typeface="楷体" panose="02010609060101010101" pitchFamily="49" charset="-122"/>
                <a:ea typeface="楷体" panose="02010609060101010101" pitchFamily="49" charset="-122"/>
                <a:cs typeface="楷体" panose="02010609060101010101" pitchFamily="49" charset="-122"/>
              </a:rPr>
              <a:t>不同的数据包可以基于相关性被分组或标记。据此，我们可以按需进行选择和分解。</a:t>
            </a:r>
          </a:p>
          <a:p>
            <a:pPr algn="l">
              <a:buClrTx/>
              <a:buSzTx/>
            </a:pPr>
            <a:r>
              <a:rPr lang="zh-CN" altLang="en-US" sz="1700" b="1" dirty="0">
                <a:solidFill>
                  <a:srgbClr val="FF0000"/>
                </a:solidFill>
                <a:latin typeface="楷体" panose="02010609060101010101" pitchFamily="49" charset="-122"/>
                <a:ea typeface="楷体" panose="02010609060101010101" pitchFamily="49" charset="-122"/>
                <a:cs typeface="楷体" panose="02010609060101010101" pitchFamily="49" charset="-122"/>
              </a:rPr>
              <a:t>(2) dSniff</a:t>
            </a:r>
          </a:p>
          <a:p>
            <a:pPr indent="457200" algn="l">
              <a:buClrTx/>
              <a:buSzTx/>
            </a:pPr>
            <a:r>
              <a:rPr lang="zh-CN" altLang="en-US" sz="1700" dirty="0">
                <a:latin typeface="楷体" panose="02010609060101010101" pitchFamily="49" charset="-122"/>
                <a:ea typeface="楷体" panose="02010609060101010101" pitchFamily="49" charset="-122"/>
                <a:cs typeface="楷体" panose="02010609060101010101" pitchFamily="49" charset="-122"/>
              </a:rPr>
              <a:t>dSniff可以被</a:t>
            </a:r>
            <a:r>
              <a:rPr lang="zh-CN" altLang="en-US" sz="1700" dirty="0">
                <a:solidFill>
                  <a:srgbClr val="C00000"/>
                </a:solidFill>
                <a:latin typeface="楷体" panose="02010609060101010101" pitchFamily="49" charset="-122"/>
                <a:ea typeface="楷体" panose="02010609060101010101" pitchFamily="49" charset="-122"/>
                <a:cs typeface="楷体" panose="02010609060101010101" pitchFamily="49" charset="-122"/>
              </a:rPr>
              <a:t>用于对各种网络协议进行分析和密码嗅探。</a:t>
            </a:r>
            <a:r>
              <a:rPr lang="zh-CN" altLang="en-US" sz="1700" dirty="0">
                <a:latin typeface="楷体" panose="02010609060101010101" pitchFamily="49" charset="-122"/>
                <a:ea typeface="楷体" panose="02010609060101010101" pitchFamily="49" charset="-122"/>
                <a:cs typeface="楷体" panose="02010609060101010101" pitchFamily="49" charset="-122"/>
              </a:rPr>
              <a:t>它可以从FTP、Telnet、POP、rLogin、Microsoft SMB、SNMP、以及IMAP等协议中获取信息。</a:t>
            </a:r>
          </a:p>
          <a:p>
            <a:pPr algn="l">
              <a:buClrTx/>
              <a:buSzTx/>
            </a:pPr>
            <a:r>
              <a:rPr lang="zh-CN" altLang="en-US" sz="1700" b="1" dirty="0">
                <a:solidFill>
                  <a:srgbClr val="FF0000"/>
                </a:solidFill>
                <a:latin typeface="楷体" panose="02010609060101010101" pitchFamily="49" charset="-122"/>
                <a:ea typeface="楷体" panose="02010609060101010101" pitchFamily="49" charset="-122"/>
                <a:cs typeface="楷体" panose="02010609060101010101" pitchFamily="49" charset="-122"/>
              </a:rPr>
              <a:t>(3) Microsoft network monitor</a:t>
            </a:r>
          </a:p>
          <a:p>
            <a:pPr indent="457200" algn="l">
              <a:buClrTx/>
              <a:buSzTx/>
              <a:buNone/>
            </a:pPr>
            <a:r>
              <a:rPr lang="zh-CN" altLang="en-US" sz="1700" dirty="0">
                <a:latin typeface="楷体" panose="02010609060101010101" pitchFamily="49" charset="-122"/>
                <a:ea typeface="楷体" panose="02010609060101010101" pitchFamily="49" charset="-122"/>
                <a:cs typeface="楷体" panose="02010609060101010101" pitchFamily="49" charset="-122"/>
              </a:rPr>
              <a:t>顾名思义，它可以被用于</a:t>
            </a:r>
            <a:r>
              <a:rPr lang="zh-CN" altLang="en-US" sz="1700" dirty="0">
                <a:solidFill>
                  <a:srgbClr val="C00000"/>
                </a:solidFill>
                <a:latin typeface="楷体" panose="02010609060101010101" pitchFamily="49" charset="-122"/>
                <a:ea typeface="楷体" panose="02010609060101010101" pitchFamily="49" charset="-122"/>
                <a:cs typeface="楷体" panose="02010609060101010101" pitchFamily="49" charset="-122"/>
              </a:rPr>
              <a:t>针对网络数据包进行捕获、分析、以及故障排查</a:t>
            </a:r>
            <a:r>
              <a:rPr lang="zh-CN" altLang="en-US" sz="1700" dirty="0">
                <a:latin typeface="楷体" panose="02010609060101010101" pitchFamily="49" charset="-122"/>
                <a:ea typeface="楷体" panose="02010609060101010101" pitchFamily="49" charset="-122"/>
                <a:cs typeface="楷体" panose="02010609060101010101" pitchFamily="49" charset="-122"/>
              </a:rPr>
              <a:t>。在功能上，该软件支持大量(300多种)协议、无线监控模式、以及碎片消息的重组等。</a:t>
            </a:r>
          </a:p>
          <a:p>
            <a:pPr algn="l">
              <a:buClrTx/>
              <a:buSzTx/>
            </a:pPr>
            <a:r>
              <a:rPr lang="zh-CN" altLang="en-US" sz="1700" b="1" dirty="0">
                <a:solidFill>
                  <a:srgbClr val="FF0000"/>
                </a:solidFill>
                <a:latin typeface="楷体" panose="02010609060101010101" pitchFamily="49" charset="-122"/>
                <a:ea typeface="楷体" panose="02010609060101010101" pitchFamily="49" charset="-122"/>
                <a:cs typeface="楷体" panose="02010609060101010101" pitchFamily="49" charset="-122"/>
              </a:rPr>
              <a:t>(4) Debookee</a:t>
            </a:r>
          </a:p>
          <a:p>
            <a:pPr indent="457200" fontAlgn="auto"/>
            <a:r>
              <a:rPr lang="zh-CN" altLang="en-US" sz="1700" dirty="0">
                <a:latin typeface="楷体" panose="02010609060101010101" pitchFamily="49" charset="-122"/>
                <a:ea typeface="楷体" panose="02010609060101010101" pitchFamily="49" charset="-122"/>
                <a:cs typeface="楷体" panose="02010609060101010101" pitchFamily="49" charset="-122"/>
              </a:rPr>
              <a:t>一款付费工具，</a:t>
            </a:r>
            <a:r>
              <a:rPr lang="zh-CN" altLang="en-US" sz="1700" dirty="0">
                <a:solidFill>
                  <a:srgbClr val="C00000"/>
                </a:solidFill>
                <a:latin typeface="楷体" panose="02010609060101010101" pitchFamily="49" charset="-122"/>
                <a:ea typeface="楷体" panose="02010609060101010101" pitchFamily="49" charset="-122"/>
                <a:cs typeface="楷体" panose="02010609060101010101" pitchFamily="49" charset="-122"/>
              </a:rPr>
              <a:t>可用于监控和分析网络。</a:t>
            </a:r>
            <a:r>
              <a:rPr lang="zh-CN" altLang="en-US" sz="1700" dirty="0">
                <a:latin typeface="楷体" panose="02010609060101010101" pitchFamily="49" charset="-122"/>
                <a:ea typeface="楷体" panose="02010609060101010101" pitchFamily="49" charset="-122"/>
                <a:cs typeface="楷体" panose="02010609060101010101" pitchFamily="49" charset="-122"/>
              </a:rPr>
              <a:t>不论目标设备是笔记本电脑、网络设备、甚至是电视，它都可以拦截和分析来自其所在子网中数据流量。通常，Debookee能够提供如下三种模块：</a:t>
            </a:r>
          </a:p>
          <a:p>
            <a:pPr indent="457200" fontAlgn="auto"/>
            <a:r>
              <a:rPr lang="zh-CN" altLang="en-US" sz="1700" b="1" dirty="0">
                <a:solidFill>
                  <a:srgbClr val="C00000"/>
                </a:solidFill>
                <a:latin typeface="楷体" panose="02010609060101010101" pitchFamily="49" charset="-122"/>
                <a:ea typeface="楷体" panose="02010609060101010101" pitchFamily="49" charset="-122"/>
                <a:cs typeface="楷体" panose="02010609060101010101" pitchFamily="49" charset="-122"/>
              </a:rPr>
              <a:t>网络分析模块：</a:t>
            </a:r>
            <a:r>
              <a:rPr lang="zh-CN" altLang="en-US" sz="1700" dirty="0">
                <a:latin typeface="楷体" panose="02010609060101010101" pitchFamily="49" charset="-122"/>
                <a:ea typeface="楷体" panose="02010609060101010101" pitchFamily="49" charset="-122"/>
                <a:cs typeface="楷体" panose="02010609060101010101" pitchFamily="49" charset="-122"/>
              </a:rPr>
              <a:t>扫描已连接的设备，拦截子网中的流量，扫描TCP端口，对HTTP、DNS、TCP、以及DHCP协议在网络层面上进行分析和监控，分析VoIP呼叫等。</a:t>
            </a:r>
          </a:p>
          <a:p>
            <a:pPr indent="457200" fontAlgn="auto"/>
            <a:r>
              <a:rPr lang="zh-CN" altLang="en-US" sz="1700" b="1" dirty="0">
                <a:solidFill>
                  <a:srgbClr val="C00000"/>
                </a:solidFill>
                <a:latin typeface="楷体" panose="02010609060101010101" pitchFamily="49" charset="-122"/>
                <a:ea typeface="楷体" panose="02010609060101010101" pitchFamily="49" charset="-122"/>
                <a:cs typeface="楷体" panose="02010609060101010101" pitchFamily="49" charset="-122"/>
              </a:rPr>
              <a:t>WiFi监控模块：</a:t>
            </a:r>
            <a:r>
              <a:rPr lang="zh-CN" altLang="en-US" sz="1700" dirty="0">
                <a:latin typeface="楷体" panose="02010609060101010101" pitchFamily="49" charset="-122"/>
                <a:ea typeface="楷体" panose="02010609060101010101" pitchFamily="49" charset="-122"/>
                <a:cs typeface="楷体" panose="02010609060101010101" pitchFamily="49" charset="-122"/>
              </a:rPr>
              <a:t>提供覆盖范围内的各种AP、无线客户端、WiFi统计等详细信息。</a:t>
            </a:r>
          </a:p>
          <a:p>
            <a:pPr indent="457200" fontAlgn="auto"/>
            <a:r>
              <a:rPr lang="zh-CN" altLang="en-US" sz="1700" b="1" dirty="0">
                <a:solidFill>
                  <a:srgbClr val="C00000"/>
                </a:solidFill>
                <a:latin typeface="楷体" panose="02010609060101010101" pitchFamily="49" charset="-122"/>
                <a:ea typeface="楷体" panose="02010609060101010101" pitchFamily="49" charset="-122"/>
                <a:cs typeface="楷体" panose="02010609060101010101" pitchFamily="49" charset="-122"/>
              </a:rPr>
              <a:t>SSL/TLS解密模块：</a:t>
            </a:r>
            <a:r>
              <a:rPr lang="zh-CN" altLang="en-US" sz="1700" dirty="0">
                <a:latin typeface="楷体" panose="02010609060101010101" pitchFamily="49" charset="-122"/>
                <a:ea typeface="楷体" panose="02010609060101010101" pitchFamily="49" charset="-122"/>
                <a:cs typeface="楷体" panose="02010609060101010101" pitchFamily="49" charset="-122"/>
              </a:rPr>
              <a:t>支持监控和分析各种安全协议。</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数据窃听</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常见的嗅探工具</a:t>
            </a:r>
          </a:p>
        </p:txBody>
      </p:sp>
      <p:sp>
        <p:nvSpPr>
          <p:cNvPr id="4" name="灯片编号占位符 4">
            <a:extLst>
              <a:ext uri="{FF2B5EF4-FFF2-40B4-BE49-F238E27FC236}">
                <a16:creationId xmlns:a16="http://schemas.microsoft.com/office/drawing/2014/main" id="{3EC28165-ED27-7286-FC08-C0728CB01CC5}"/>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44</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813435" y="1054735"/>
            <a:ext cx="10678795" cy="4983480"/>
          </a:xfrm>
        </p:spPr>
        <p:style>
          <a:lnRef idx="2">
            <a:schemeClr val="accent1"/>
          </a:lnRef>
          <a:fillRef idx="1">
            <a:schemeClr val="lt1"/>
          </a:fillRef>
          <a:effectRef idx="0">
            <a:schemeClr val="accent1"/>
          </a:effectRef>
          <a:fontRef idx="minor">
            <a:schemeClr val="dk1"/>
          </a:fontRef>
        </p:style>
        <p:txBody>
          <a:bodyPr>
            <a:normAutofit fontScale="97500" lnSpcReduction="10000"/>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(1)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连接到受信任的网络中</a:t>
            </a:r>
            <a:r>
              <a:rPr lang="zh-CN" altLang="en-US" dirty="0">
                <a:latin typeface="楷体" panose="02010609060101010101" pitchFamily="49" charset="-122"/>
                <a:ea typeface="楷体" panose="02010609060101010101" pitchFamily="49" charset="-122"/>
                <a:cs typeface="楷体" panose="02010609060101010101" pitchFamily="49" charset="-122"/>
              </a:rPr>
              <a:t>：请不要为了“蹭网”，连接隔壁咖啡店提供的不受信任的免费Wi-Fi。攻击者往往会利用用户缺乏网络安全意识的特点，</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在公共网络中实施流量嗅探</a:t>
            </a:r>
            <a:r>
              <a:rPr lang="zh-CN" altLang="en-US" dirty="0">
                <a:latin typeface="楷体" panose="02010609060101010101" pitchFamily="49" charset="-122"/>
                <a:ea typeface="楷体" panose="02010609060101010101" pitchFamily="49" charset="-122"/>
                <a:cs typeface="楷体" panose="02010609060101010101" pitchFamily="49" charset="-122"/>
              </a:rPr>
              <a:t>，或者自行</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创建与既有网络ID相似的新网络</a:t>
            </a:r>
            <a:r>
              <a:rPr lang="zh-CN" altLang="en-US" dirty="0">
                <a:latin typeface="楷体" panose="02010609060101010101" pitchFamily="49" charset="-122"/>
                <a:ea typeface="楷体" panose="02010609060101010101" pitchFamily="49" charset="-122"/>
                <a:cs typeface="楷体" panose="02010609060101010101" pitchFamily="49" charset="-122"/>
              </a:rPr>
              <a:t>，以诱骗受害者“入局”。特别是在机场，您会发现有许多名称类似“免费机场Wi-Fi”的无线网络。说不定其中就暗藏着攻击者的嗅探器节点。因此，请您只连接到家庭或办公室之类受信任的网络中。</a:t>
            </a:r>
          </a:p>
          <a:p>
            <a:r>
              <a:rPr lang="zh-CN" altLang="en-US" dirty="0">
                <a:latin typeface="楷体" panose="02010609060101010101" pitchFamily="49" charset="-122"/>
                <a:ea typeface="楷体" panose="02010609060101010101" pitchFamily="49" charset="-122"/>
                <a:cs typeface="楷体" panose="02010609060101010101" pitchFamily="49" charset="-122"/>
              </a:rPr>
              <a:t>(2) </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加密!加密!加密!重要的事情说三遍</a:t>
            </a:r>
            <a:r>
              <a:rPr lang="zh-CN" altLang="en-US" dirty="0">
                <a:latin typeface="楷体" panose="02010609060101010101" pitchFamily="49" charset="-122"/>
                <a:ea typeface="楷体" panose="02010609060101010101" pitchFamily="49" charset="-122"/>
                <a:cs typeface="楷体" panose="02010609060101010101" pitchFamily="49" charset="-122"/>
              </a:rPr>
              <a:t>：</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请对离开本系统的所有流量进行加密，以确保即使流量被嗅探</a:t>
            </a:r>
            <a:r>
              <a:rPr lang="zh-CN" altLang="en-US" dirty="0">
                <a:latin typeface="楷体" panose="02010609060101010101" pitchFamily="49" charset="-122"/>
                <a:ea typeface="楷体" panose="02010609060101010101" pitchFamily="49" charset="-122"/>
                <a:cs typeface="楷体" panose="02010609060101010101" pitchFamily="49" charset="-122"/>
              </a:rPr>
              <a:t>到，攻击者也将无法理解其“字面意思”。例如：使用了</a:t>
            </a: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HTTPS协议加密流量的网站，显然比只使用HTTP的网站更加安全。</a:t>
            </a:r>
            <a:r>
              <a:rPr lang="zh-CN" altLang="en-US" dirty="0">
                <a:latin typeface="楷体" panose="02010609060101010101" pitchFamily="49" charset="-122"/>
                <a:ea typeface="楷体" panose="02010609060101010101" pitchFamily="49" charset="-122"/>
                <a:cs typeface="楷体" panose="02010609060101010101" pitchFamily="49" charset="-122"/>
              </a:rPr>
              <a:t>当然，值得注意的是：单纯的加密也并非万无一失，攻击者很可能会通过捕获大量的数据，运用解密工具来寻找特征，进而破解。因此，请您根据深度防御原则(defense in depth principle)，做好多层次的安全加固。</a:t>
            </a:r>
          </a:p>
          <a:p>
            <a:r>
              <a:rPr lang="zh-CN" altLang="en-US" dirty="0">
                <a:latin typeface="楷体" panose="02010609060101010101" pitchFamily="49" charset="-122"/>
                <a:ea typeface="楷体" panose="02010609060101010101" pitchFamily="49" charset="-122"/>
                <a:cs typeface="楷体" panose="02010609060101010101" pitchFamily="49" charset="-122"/>
              </a:rPr>
              <a:t>(3)</a:t>
            </a:r>
            <a:r>
              <a:rPr lang="zh-CN" altLang="en-US" b="1" dirty="0">
                <a:solidFill>
                  <a:srgbClr val="FF0000"/>
                </a:solidFill>
                <a:latin typeface="楷体" panose="02010609060101010101" pitchFamily="49" charset="-122"/>
                <a:ea typeface="楷体" panose="02010609060101010101" pitchFamily="49" charset="-122"/>
                <a:cs typeface="楷体" panose="02010609060101010101" pitchFamily="49" charset="-122"/>
              </a:rPr>
              <a:t> 网络扫描和监控</a:t>
            </a:r>
            <a:r>
              <a:rPr lang="zh-CN" altLang="en-US" dirty="0">
                <a:latin typeface="楷体" panose="02010609060101010101" pitchFamily="49" charset="-122"/>
                <a:ea typeface="楷体" panose="02010609060101010101" pitchFamily="49" charset="-122"/>
                <a:cs typeface="楷体" panose="02010609060101010101" pitchFamily="49" charset="-122"/>
              </a:rPr>
              <a:t>：</a:t>
            </a:r>
            <a:r>
              <a:rPr lang="zh-CN" altLang="en-US" dirty="0">
                <a:solidFill>
                  <a:srgbClr val="C00000"/>
                </a:solidFill>
                <a:latin typeface="楷体" panose="02010609060101010101" pitchFamily="49" charset="-122"/>
                <a:ea typeface="楷体" panose="02010609060101010101" pitchFamily="49" charset="-122"/>
                <a:cs typeface="楷体" panose="02010609060101010101" pitchFamily="49" charset="-122"/>
              </a:rPr>
              <a:t>您必须定期对目标网络进行扫描，以查找可能以span模式捕获流量的入侵尝试，或是任何类型的恶意设备</a:t>
            </a:r>
            <a:r>
              <a:rPr lang="zh-CN" altLang="en-US" dirty="0">
                <a:latin typeface="楷体" panose="02010609060101010101" pitchFamily="49" charset="-122"/>
                <a:ea typeface="楷体" panose="02010609060101010101" pitchFamily="49" charset="-122"/>
                <a:cs typeface="楷体" panose="02010609060101010101" pitchFamily="49" charset="-122"/>
              </a:rPr>
              <a:t>。此外，我们还需要实时监控目标网络，以尽早发现那些处于混杂模式的设备，以及网络中被安置的嗅探器。</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数据窃听</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如何防范？</a:t>
            </a:r>
          </a:p>
        </p:txBody>
      </p:sp>
      <p:sp>
        <p:nvSpPr>
          <p:cNvPr id="4" name="灯片编号占位符 4">
            <a:extLst>
              <a:ext uri="{FF2B5EF4-FFF2-40B4-BE49-F238E27FC236}">
                <a16:creationId xmlns:a16="http://schemas.microsoft.com/office/drawing/2014/main" id="{75DC838E-874E-C8D6-B3DA-A092D2FFF1C7}"/>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45</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542290" y="937260"/>
            <a:ext cx="10851515" cy="4983480"/>
          </a:xfrm>
        </p:spPr>
        <p:txBody>
          <a:bodyPr>
            <a:normAutofit/>
          </a:bodyPr>
          <a:lstStyle/>
          <a:p>
            <a:pPr indent="457200" fontAlgn="auto"/>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攻击者伪造</a:t>
            </a:r>
            <a:r>
              <a:rPr lang="en-US" altLang="zh-CN" sz="2000"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sz="2000"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数据包</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包头，使显示的信息源不是实际的来源，就像这个数据包是从另一台计算机上发送的（冒充另一个计算机系统），从而隐藏发送者的真实身份。</a:t>
            </a:r>
          </a:p>
          <a:p>
            <a:pPr indent="457200" fontAlgn="auto"/>
            <a:r>
              <a:rPr lang="en-US" altLang="zh-CN"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IP</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地址欺骗通常用作拒绝服务</a:t>
            </a:r>
            <a:r>
              <a:rPr lang="en-US" altLang="zh-CN"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(DoS)</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、分布式拒绝服务</a:t>
            </a:r>
            <a:r>
              <a:rPr lang="en-US" altLang="zh-CN"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(DDoS)</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或中间人</a:t>
            </a:r>
            <a:r>
              <a:rPr lang="en-US" altLang="zh-CN"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err="1">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MitM</a:t>
            </a:r>
            <a:r>
              <a:rPr lang="en-US" altLang="zh-CN"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攻击的启动点。</a:t>
            </a:r>
          </a:p>
          <a:p>
            <a:pPr indent="457200" fontAlgn="auto"/>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拒绝服务</a:t>
            </a:r>
            <a:r>
              <a:rPr lang="en-US" altLang="zh-CN"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(DoS)</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：通过制造并发送大流量无用数据，造成通往被攻击主机的网络拥塞，耗尽其服务资源，致使被攻击主机无法正常和外界通信。这涵盖了几种相关的欺骗攻击和技术，它们结合起来形成了整个攻击。</a:t>
            </a:r>
          </a:p>
          <a:p>
            <a:pPr indent="457200" algn="l" fontAlgn="auto">
              <a:buClrTx/>
              <a:buSzTx/>
            </a:pP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分布式拒绝服务</a:t>
            </a:r>
            <a:r>
              <a:rPr lang="en-US" altLang="zh-CN"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(DDoS)</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与单一来源的 DoS 攻击不同，DDoS 攻击倾向于以网络基础设施为目标，试图用大量流量使其饱和。而 DDoS 攻击是从</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僵尸网络</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发起的——感染恶意软件的大型连接</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设备集群（通常包括个人电脑、手机、不安全的物联网设备，甚至来自公共云服务的资源）</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允许攻击者进行远程控制。</a:t>
            </a:r>
          </a:p>
          <a:p>
            <a:pPr indent="457200" algn="l" fontAlgn="auto">
              <a:buClrTx/>
              <a:buSzTx/>
            </a:pP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中间人 (M</a:t>
            </a:r>
            <a:r>
              <a:rPr lang="en-US" altLang="zh-CN"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it</a:t>
            </a:r>
            <a:r>
              <a:rPr lang="zh-CN" altLang="en-US" sz="2000" b="1"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M)攻击：</a:t>
            </a:r>
            <a:r>
              <a:rPr lang="zh-CN" altLang="en-US" sz="2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通过在数据到达用户连接的服务器之前拦截，攻击者可以使用虚假网站与用户进行交互以窃取信息。在MITM 攻击中，所涉及的两方可能会觉得通信正常，但在消息到达目的地之前，中间人就非法修改或访问了消息。</a:t>
            </a: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身份冒充</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IP地址欺骗</a:t>
            </a:r>
          </a:p>
        </p:txBody>
      </p:sp>
      <p:pic>
        <p:nvPicPr>
          <p:cNvPr id="103" name="图片 102"/>
          <p:cNvPicPr/>
          <p:nvPr>
            <p:custDataLst>
              <p:tags r:id="rId1"/>
            </p:custDataLst>
          </p:nvPr>
        </p:nvPicPr>
        <p:blipFill>
          <a:blip r:embed="rId3"/>
          <a:stretch>
            <a:fillRect/>
          </a:stretch>
        </p:blipFill>
        <p:spPr>
          <a:xfrm>
            <a:off x="6844665" y="4505960"/>
            <a:ext cx="4330065" cy="2008505"/>
          </a:xfrm>
          <a:prstGeom prst="rect">
            <a:avLst/>
          </a:prstGeom>
          <a:noFill/>
          <a:ln w="9525">
            <a:noFill/>
          </a:ln>
        </p:spPr>
      </p:pic>
      <p:sp>
        <p:nvSpPr>
          <p:cNvPr id="4" name="文本框 3"/>
          <p:cNvSpPr txBox="1"/>
          <p:nvPr/>
        </p:nvSpPr>
        <p:spPr>
          <a:xfrm>
            <a:off x="542290" y="5012690"/>
            <a:ext cx="6159500" cy="99441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noAutofit/>
          </a:bodyPr>
          <a:lstStyle/>
          <a:p>
            <a:pPr indent="457200" fontAlgn="auto"/>
            <a:r>
              <a:rPr lang="zh-CN" altLang="en-US">
                <a:latin typeface="楷体" panose="02010609060101010101" pitchFamily="49" charset="-122"/>
                <a:ea typeface="楷体" panose="02010609060101010101" pitchFamily="49" charset="-122"/>
                <a:cs typeface="楷体" panose="02010609060101010101" pitchFamily="49" charset="-122"/>
              </a:rPr>
              <a:t>一旦攻击者通过欺骗 IP 地址获得对个人通信帐户的访问权限，就可以跟踪该通信的任何方面：窃取信息、将用户引导到虚假网站等。</a:t>
            </a:r>
          </a:p>
        </p:txBody>
      </p:sp>
      <p:sp>
        <p:nvSpPr>
          <p:cNvPr id="5" name="灯片编号占位符 4">
            <a:extLst>
              <a:ext uri="{FF2B5EF4-FFF2-40B4-BE49-F238E27FC236}">
                <a16:creationId xmlns:a16="http://schemas.microsoft.com/office/drawing/2014/main" id="{E8AA4169-A992-71F6-23ED-868B3688A6EB}"/>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46</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209675"/>
            <a:ext cx="10851515" cy="4537710"/>
          </a:xfrm>
        </p:spPr>
        <p:txBody>
          <a:bodyPr>
            <a:normAutofit lnSpcReduction="10000"/>
          </a:bodyPr>
          <a:lstStyle/>
          <a:p>
            <a:pPr marL="342900" indent="-342900">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通过在路由器或防火墙上开启对数据包的过滤</a:t>
            </a:r>
            <a:r>
              <a:rPr lang="zh-CN" altLang="en-US" dirty="0">
                <a:latin typeface="楷体" panose="02010609060101010101" pitchFamily="49" charset="-122"/>
                <a:ea typeface="楷体" panose="02010609060101010101" pitchFamily="49" charset="-122"/>
                <a:cs typeface="楷体" panose="02010609060101010101" pitchFamily="49" charset="-122"/>
              </a:rPr>
              <a:t>：最基本的形式是不允许任何外部进入的数据包使用单位内部的地址作为</a:t>
            </a:r>
            <a:r>
              <a:rPr lang="en-US" altLang="zh-CN" dirty="0">
                <a:latin typeface="楷体" panose="02010609060101010101" pitchFamily="49" charset="-122"/>
                <a:ea typeface="楷体" panose="02010609060101010101" pitchFamily="49" charset="-122"/>
                <a:cs typeface="楷体" panose="02010609060101010101" pitchFamily="49" charset="-122"/>
              </a:rPr>
              <a:t>IP</a:t>
            </a:r>
            <a:r>
              <a:rPr lang="zh-CN" altLang="en-US" dirty="0">
                <a:latin typeface="楷体" panose="02010609060101010101" pitchFamily="49" charset="-122"/>
                <a:ea typeface="楷体" panose="02010609060101010101" pitchFamily="49" charset="-122"/>
                <a:cs typeface="楷体" panose="02010609060101010101" pitchFamily="49" charset="-122"/>
              </a:rPr>
              <a:t>地址的源地址。</a:t>
            </a:r>
          </a:p>
          <a:p>
            <a:pPr marL="342900" indent="-342900">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防范信任关系欺骗</a:t>
            </a:r>
            <a:r>
              <a:rPr lang="zh-CN" altLang="en-US" dirty="0">
                <a:latin typeface="楷体" panose="02010609060101010101" pitchFamily="49" charset="-122"/>
                <a:ea typeface="楷体" panose="02010609060101010101" pitchFamily="49" charset="-122"/>
                <a:cs typeface="楷体" panose="02010609060101010101" pitchFamily="49" charset="-122"/>
              </a:rPr>
              <a:t>：保护自己免受信任关系欺骗攻击最容易的方法就是不使用信任关系，可以有效防止IP欺骗，但这并不是最佳的解决方案。不过可以通过做一些事情使信任关系的暴露达到最小，限制拥有信任关系的人员，相比控制建立信任关系的机器数量，决定谁真正需要信任关系更加有意义。</a:t>
            </a:r>
          </a:p>
          <a:p>
            <a:pPr marL="342900" indent="-342900">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进行加密通信</a:t>
            </a:r>
            <a:r>
              <a:rPr lang="zh-CN" altLang="en-US" dirty="0">
                <a:latin typeface="楷体" panose="02010609060101010101" pitchFamily="49" charset="-122"/>
                <a:ea typeface="楷体" panose="02010609060101010101" pitchFamily="49" charset="-122"/>
                <a:cs typeface="楷体" panose="02010609060101010101" pitchFamily="49" charset="-122"/>
              </a:rPr>
              <a:t>。加密技术是可以防范会话劫持攻击为数不多的方式之一。如果攻击者不能读取传输数据，那么进行会话劫持攻击也是十分困难的。无论何时当用户连入到一个远端的机器上，特别是当从事敏感工作或是管理员操作时，都应当使用安全协议。</a:t>
            </a:r>
          </a:p>
          <a:p>
            <a:pPr marL="342900" indent="-342900">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cs typeface="楷体" panose="02010609060101010101" pitchFamily="49" charset="-122"/>
              </a:rPr>
              <a:t>限制保护措施</a:t>
            </a:r>
            <a:r>
              <a:rPr lang="zh-CN" altLang="en-US" dirty="0">
                <a:latin typeface="楷体" panose="02010609060101010101" pitchFamily="49" charset="-122"/>
                <a:ea typeface="楷体" panose="02010609060101010101" pitchFamily="49" charset="-122"/>
                <a:cs typeface="楷体" panose="02010609060101010101" pitchFamily="49" charset="-122"/>
              </a:rPr>
              <a:t>。允许从网络上传输到用户单位内部网络的信息越少，那么用户将会越安全，这是个最小化会话劫持攻击的方法。攻击者越难进入系统，那么系统就越不容易受到会话劫持攻击。</a:t>
            </a:r>
          </a:p>
        </p:txBody>
      </p:sp>
      <p:sp>
        <p:nvSpPr>
          <p:cNvPr id="3" name="标题 2"/>
          <p:cNvSpPr>
            <a:spLocks noGrp="1"/>
          </p:cNvSpPr>
          <p:nvPr>
            <p:ph type="title"/>
          </p:nvPr>
        </p:nvSpPr>
        <p:spPr/>
        <p:txBody>
          <a:bodyPr/>
          <a:lstStyle/>
          <a:p>
            <a:r>
              <a:rPr lang="zh-CN" altLang="en-US" b="1" dirty="0">
                <a:latin typeface="楷体" panose="02010609060101010101" pitchFamily="49" charset="-122"/>
                <a:ea typeface="楷体" panose="02010609060101010101" pitchFamily="49" charset="-122"/>
                <a:sym typeface="+mn-ea"/>
              </a:rPr>
              <a:t>身份冒充</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IP地址欺骗如何防范？</a:t>
            </a:r>
          </a:p>
        </p:txBody>
      </p:sp>
      <p:sp>
        <p:nvSpPr>
          <p:cNvPr id="4" name="灯片编号占位符 4">
            <a:extLst>
              <a:ext uri="{FF2B5EF4-FFF2-40B4-BE49-F238E27FC236}">
                <a16:creationId xmlns:a16="http://schemas.microsoft.com/office/drawing/2014/main" id="{82A8D8AB-2F87-5D9E-DF24-5056AE707EBA}"/>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47</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298055" y="1054735"/>
            <a:ext cx="4194175" cy="5327015"/>
          </a:xfrm>
        </p:spPr>
        <p:style>
          <a:lnRef idx="2">
            <a:schemeClr val="accent2"/>
          </a:lnRef>
          <a:fillRef idx="1">
            <a:schemeClr val="lt1"/>
          </a:fillRef>
          <a:effectRef idx="0">
            <a:schemeClr val="accent2"/>
          </a:effectRef>
          <a:fontRef idx="minor">
            <a:schemeClr val="dk1"/>
          </a:fontRef>
        </p:style>
        <p:txBody>
          <a:bodyPr>
            <a:normAutofit fontScale="90000" lnSpcReduction="10000"/>
          </a:bodyPr>
          <a:lstStyle/>
          <a:p>
            <a:pPr indent="457200" fontAlgn="auto"/>
            <a:r>
              <a:rPr lang="zh-CN" altLang="en-US" sz="2000" b="1">
                <a:latin typeface="楷体" panose="02010609060101010101" pitchFamily="49" charset="-122"/>
                <a:ea typeface="楷体" panose="02010609060101010101" pitchFamily="49" charset="-122"/>
                <a:cs typeface="楷体" panose="02010609060101010101" pitchFamily="49" charset="-122"/>
              </a:rPr>
              <a:t>案例一</a:t>
            </a:r>
          </a:p>
          <a:p>
            <a:pPr indent="457200" fontAlgn="auto"/>
            <a:r>
              <a:rPr lang="zh-CN" altLang="en-US" sz="2000">
                <a:latin typeface="楷体" panose="02010609060101010101" pitchFamily="49" charset="-122"/>
                <a:ea typeface="楷体" panose="02010609060101010101" pitchFamily="49" charset="-122"/>
                <a:cs typeface="楷体" panose="02010609060101010101" pitchFamily="49" charset="-122"/>
              </a:rPr>
              <a:t>2019年2月，南京某研究院、无锡某图书馆因</a:t>
            </a:r>
            <a:r>
              <a:rPr lang="zh-CN" altLang="en-US" sz="2000" b="1">
                <a:solidFill>
                  <a:srgbClr val="C00000"/>
                </a:solidFill>
                <a:latin typeface="楷体" panose="02010609060101010101" pitchFamily="49" charset="-122"/>
                <a:ea typeface="楷体" panose="02010609060101010101" pitchFamily="49" charset="-122"/>
                <a:cs typeface="楷体" panose="02010609060101010101" pitchFamily="49" charset="-122"/>
              </a:rPr>
              <a:t>安全责任意识淡薄</a:t>
            </a:r>
            <a:r>
              <a:rPr lang="zh-CN" altLang="en-US" sz="2000">
                <a:latin typeface="楷体" panose="02010609060101010101" pitchFamily="49" charset="-122"/>
                <a:ea typeface="楷体" panose="02010609060101010101" pitchFamily="49" charset="-122"/>
                <a:cs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cs typeface="楷体" panose="02010609060101010101" pitchFamily="49" charset="-122"/>
              </a:rPr>
              <a:t>网络安全等级保护制度落实不到位、管理制度和技术防护措施严重缺失</a:t>
            </a:r>
            <a:r>
              <a:rPr lang="zh-CN" altLang="en-US" sz="2000">
                <a:latin typeface="楷体" panose="02010609060101010101" pitchFamily="49" charset="-122"/>
                <a:ea typeface="楷体" panose="02010609060101010101" pitchFamily="49" charset="-122"/>
                <a:cs typeface="楷体" panose="02010609060101010101" pitchFamily="49" charset="-122"/>
              </a:rPr>
              <a:t>，导致网站遭受攻击破坏。南京、无锡警方依据《网络安全法》第21条、第59条规定，对上述单位分别予以5万元罚款，对相关责任人予以5千元、2万元不等罚款，同时责令限期整改安全隐患，落实网络安全等级保护制度。</a:t>
            </a:r>
          </a:p>
          <a:p>
            <a:pPr indent="457200" algn="l" fontAlgn="auto">
              <a:buClrTx/>
              <a:buSzTx/>
            </a:pPr>
            <a:r>
              <a:rPr lang="zh-CN" altLang="en-US" sz="2000" b="1">
                <a:latin typeface="楷体" panose="02010609060101010101" pitchFamily="49" charset="-122"/>
                <a:ea typeface="楷体" panose="02010609060101010101" pitchFamily="49" charset="-122"/>
                <a:cs typeface="楷体" panose="02010609060101010101" pitchFamily="49" charset="-122"/>
              </a:rPr>
              <a:t>案例二</a:t>
            </a:r>
          </a:p>
          <a:p>
            <a:pPr indent="457200" fontAlgn="auto"/>
            <a:r>
              <a:rPr lang="zh-CN" altLang="en-US" sz="2000">
                <a:latin typeface="楷体" panose="02010609060101010101" pitchFamily="49" charset="-122"/>
                <a:ea typeface="楷体" panose="02010609060101010101" pitchFamily="49" charset="-122"/>
                <a:cs typeface="楷体" panose="02010609060101010101" pitchFamily="49" charset="-122"/>
              </a:rPr>
              <a:t>2020年8月13日10时30分许，三河市公安局行宫东大街派出所民警在对三河某燃气有限公司进行网络安全检查时发现，</a:t>
            </a:r>
            <a:r>
              <a:rPr lang="zh-CN" altLang="en-US" sz="2000" b="1">
                <a:solidFill>
                  <a:srgbClr val="C00000"/>
                </a:solidFill>
                <a:latin typeface="楷体" panose="02010609060101010101" pitchFamily="49" charset="-122"/>
                <a:ea typeface="楷体" panose="02010609060101010101" pitchFamily="49" charset="-122"/>
                <a:cs typeface="楷体" panose="02010609060101010101" pitchFamily="49" charset="-122"/>
              </a:rPr>
              <a:t>该单位未建立安全培训和考核制度，没有对信息安全进行等级保护，未落实网络安全保护责任</a:t>
            </a:r>
            <a:r>
              <a:rPr lang="zh-CN" altLang="en-US" sz="2000">
                <a:latin typeface="楷体" panose="02010609060101010101" pitchFamily="49" charset="-122"/>
                <a:ea typeface="楷体" panose="02010609060101010101" pitchFamily="49" charset="-122"/>
                <a:cs typeface="楷体" panose="02010609060101010101" pitchFamily="49" charset="-122"/>
              </a:rPr>
              <a:t>。三河市警方根据《中华人民共和国网络安全法》第33条、第34条、第36条、第38条和第59条规定，依法对该公司警告处罚。</a:t>
            </a: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安全意识与管理</a:t>
            </a:r>
          </a:p>
        </p:txBody>
      </p:sp>
      <p:pic>
        <p:nvPicPr>
          <p:cNvPr id="104" name="图片 103"/>
          <p:cNvPicPr/>
          <p:nvPr>
            <p:custDataLst>
              <p:tags r:id="rId1"/>
            </p:custDataLst>
          </p:nvPr>
        </p:nvPicPr>
        <p:blipFill>
          <a:blip r:embed="rId4"/>
          <a:stretch>
            <a:fillRect/>
          </a:stretch>
        </p:blipFill>
        <p:spPr>
          <a:xfrm>
            <a:off x="608965" y="1054100"/>
            <a:ext cx="3142615" cy="5327650"/>
          </a:xfrm>
          <a:prstGeom prst="rect">
            <a:avLst/>
          </a:prstGeom>
          <a:noFill/>
          <a:ln w="9525">
            <a:noFill/>
          </a:ln>
        </p:spPr>
      </p:pic>
      <p:pic>
        <p:nvPicPr>
          <p:cNvPr id="105" name="图片 104"/>
          <p:cNvPicPr/>
          <p:nvPr>
            <p:custDataLst>
              <p:tags r:id="rId2"/>
            </p:custDataLst>
          </p:nvPr>
        </p:nvPicPr>
        <p:blipFill>
          <a:blip r:embed="rId5"/>
          <a:stretch>
            <a:fillRect/>
          </a:stretch>
        </p:blipFill>
        <p:spPr>
          <a:xfrm>
            <a:off x="3751580" y="1054735"/>
            <a:ext cx="3609340" cy="5327015"/>
          </a:xfrm>
          <a:prstGeom prst="rect">
            <a:avLst/>
          </a:prstGeom>
          <a:noFill/>
          <a:ln w="9525">
            <a:noFill/>
          </a:ln>
        </p:spPr>
      </p:pic>
      <p:sp>
        <p:nvSpPr>
          <p:cNvPr id="4" name="灯片编号占位符 4">
            <a:extLst>
              <a:ext uri="{FF2B5EF4-FFF2-40B4-BE49-F238E27FC236}">
                <a16:creationId xmlns:a16="http://schemas.microsoft.com/office/drawing/2014/main" id="{1C271648-3E9D-6241-0A22-802A93491710}"/>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48</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0715" y="1054735"/>
            <a:ext cx="10851515" cy="5510530"/>
          </a:xfrm>
        </p:spPr>
        <p:txBody>
          <a:bodyPr>
            <a:normAutofit fontScale="90000" lnSpcReduction="20000"/>
          </a:bodyPr>
          <a:lstStyle/>
          <a:p>
            <a:pPr marL="285750" indent="-285750">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rPr>
              <a:t>安全管理制度</a:t>
            </a:r>
          </a:p>
          <a:p>
            <a:pPr indent="457200" fontAlgn="auto"/>
            <a:r>
              <a:rPr lang="zh-CN" altLang="en-US" dirty="0">
                <a:latin typeface="楷体" panose="02010609060101010101" pitchFamily="49" charset="-122"/>
                <a:ea typeface="楷体" panose="02010609060101010101" pitchFamily="49" charset="-122"/>
              </a:rPr>
              <a:t>针对整个管理制度体系提出的安全控制要求，涉及的安全控制点包括安全策略、管理制度、制定和发布以及评审和修订。</a:t>
            </a:r>
          </a:p>
          <a:p>
            <a:pPr marL="285750" indent="-285750" algn="l">
              <a:buClrTx/>
              <a:buSzTx/>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rPr>
              <a:t>安全管理机构</a:t>
            </a:r>
          </a:p>
          <a:p>
            <a:pPr indent="457200" algn="l">
              <a:buClrTx/>
              <a:buSzTx/>
            </a:pPr>
            <a:r>
              <a:rPr lang="zh-CN" altLang="en-US" dirty="0">
                <a:latin typeface="楷体" panose="02010609060101010101" pitchFamily="49" charset="-122"/>
                <a:ea typeface="楷体" panose="02010609060101010101" pitchFamily="49" charset="-122"/>
              </a:rPr>
              <a:t>针对整个管理组织架构提出的安全控制要求，涉及的安全控制点包括岗位设置、人员配备、授权和审批、沟通和合作以及审核和检查。</a:t>
            </a:r>
          </a:p>
          <a:p>
            <a:pPr marL="285750" indent="-285750" algn="l">
              <a:buClrTx/>
              <a:buSzTx/>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rPr>
              <a:t>安全管理人员</a:t>
            </a:r>
          </a:p>
          <a:p>
            <a:pPr indent="457200" algn="l">
              <a:buClrTx/>
              <a:buSzTx/>
            </a:pPr>
            <a:r>
              <a:rPr lang="zh-CN" altLang="en-US" dirty="0">
                <a:latin typeface="楷体" panose="02010609060101010101" pitchFamily="49" charset="-122"/>
                <a:ea typeface="楷体" panose="02010609060101010101" pitchFamily="49" charset="-122"/>
              </a:rPr>
              <a:t>针对人员管理提出的安全控制要求，涉及的安全控制点包括人员录用、人员离岗、安全意识教育和培训以及外部人员访问管理。</a:t>
            </a:r>
          </a:p>
          <a:p>
            <a:pPr marL="285750" indent="-285750" algn="l">
              <a:buClrTx/>
              <a:buSzTx/>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rPr>
              <a:t>安全建设管理</a:t>
            </a:r>
          </a:p>
          <a:p>
            <a:pPr indent="457200" algn="l">
              <a:buClrTx/>
              <a:buSzTx/>
            </a:pPr>
            <a:r>
              <a:rPr lang="zh-CN" altLang="en-US" dirty="0">
                <a:latin typeface="楷体" panose="02010609060101010101" pitchFamily="49" charset="-122"/>
                <a:ea typeface="楷体" panose="02010609060101010101" pitchFamily="49" charset="-122"/>
              </a:rPr>
              <a:t>针对安全建设过程提出的安全控制要求，涉及的安全控制点包括定级和备案、安全方案设计、安全产品采购和使用、自行软件开发、外包软件开发、工程实施、测试验收、系统交付、等级测评和服务供应商管理。</a:t>
            </a:r>
          </a:p>
          <a:p>
            <a:pPr marL="285750" indent="-285750" algn="l">
              <a:buClrTx/>
              <a:buSzTx/>
              <a:buFont typeface="Wingdings" panose="05000000000000000000" charset="0"/>
              <a:buChar char="Ø"/>
            </a:pPr>
            <a:r>
              <a:rPr lang="zh-CN" altLang="en-US" b="1" dirty="0">
                <a:solidFill>
                  <a:srgbClr val="C00000"/>
                </a:solidFill>
                <a:latin typeface="楷体" panose="02010609060101010101" pitchFamily="49" charset="-122"/>
                <a:ea typeface="楷体" panose="02010609060101010101" pitchFamily="49" charset="-122"/>
              </a:rPr>
              <a:t>安全运维管理</a:t>
            </a:r>
          </a:p>
          <a:p>
            <a:pPr indent="457200" fontAlgn="auto"/>
            <a:r>
              <a:rPr lang="zh-CN" altLang="en-US" dirty="0">
                <a:latin typeface="楷体" panose="02010609060101010101" pitchFamily="49" charset="-122"/>
                <a:ea typeface="楷体" panose="02010609060101010101" pitchFamily="49" charset="-122"/>
              </a:rPr>
              <a:t>针对安全运维过程提出的安全控制要求，涉及的安全控制点包括环境管理、资产管理、介质管理、设备维护管理、漏洞和风险管理、网络和系统安全管理、恶意代码防范管理、配置管理、密码管理、变更管理、备份与恢复管理、安全事件处置、应急预案管理和外包运维管理。</a:t>
            </a:r>
          </a:p>
        </p:txBody>
      </p:sp>
      <p:sp>
        <p:nvSpPr>
          <p:cNvPr id="3" name="标题 2"/>
          <p:cNvSpPr>
            <a:spLocks noGrp="1"/>
          </p:cNvSpPr>
          <p:nvPr>
            <p:ph type="title"/>
          </p:nvPr>
        </p:nvSpPr>
        <p:spPr/>
        <p:txBody>
          <a:bodyPr vert="horz" rtlCol="0">
            <a:noAutofit/>
          </a:bodyPr>
          <a:lstStyle/>
          <a:p>
            <a:pPr lvl="0" algn="l">
              <a:buClrTx/>
              <a:buSzTx/>
              <a:buFontTx/>
            </a:pPr>
            <a:r>
              <a:rPr lang="zh-CN" altLang="en-US" b="1" dirty="0">
                <a:latin typeface="楷体" panose="02010609060101010101" pitchFamily="49" charset="-122"/>
                <a:ea typeface="楷体" panose="02010609060101010101" pitchFamily="49" charset="-122"/>
                <a:sym typeface="+mn-ea"/>
              </a:rPr>
              <a:t>网络安全等级保护</a:t>
            </a:r>
            <a:r>
              <a:rPr lang="en-US" altLang="zh-CN" b="1" dirty="0">
                <a:latin typeface="楷体" panose="02010609060101010101" pitchFamily="49" charset="-122"/>
                <a:ea typeface="楷体" panose="02010609060101010101" pitchFamily="49" charset="-122"/>
                <a:sym typeface="+mn-ea"/>
              </a:rPr>
              <a:t>2.0</a:t>
            </a:r>
            <a:r>
              <a:rPr lang="zh-CN" altLang="en-US" b="1" dirty="0">
                <a:latin typeface="楷体" panose="02010609060101010101" pitchFamily="49" charset="-122"/>
                <a:ea typeface="楷体" panose="02010609060101010101" pitchFamily="49" charset="-122"/>
                <a:sym typeface="+mn-ea"/>
              </a:rPr>
              <a:t>中有关管理要求</a:t>
            </a:r>
          </a:p>
        </p:txBody>
      </p:sp>
      <p:sp>
        <p:nvSpPr>
          <p:cNvPr id="4" name="灯片编号占位符 4">
            <a:extLst>
              <a:ext uri="{FF2B5EF4-FFF2-40B4-BE49-F238E27FC236}">
                <a16:creationId xmlns:a16="http://schemas.microsoft.com/office/drawing/2014/main" id="{3E25A623-660B-B14A-F291-1184B0BECC1C}"/>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49</a:t>
            </a:fld>
            <a:endParaRPr lang="zh-CN" altLang="en-US" sz="14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7"/>
          <p:cNvSpPr/>
          <p:nvPr/>
        </p:nvSpPr>
        <p:spPr>
          <a:xfrm>
            <a:off x="773430" y="1126490"/>
            <a:ext cx="10448290" cy="4473575"/>
          </a:xfrm>
          <a:prstGeom prst="rect">
            <a:avLst/>
          </a:prstGeom>
        </p:spPr>
        <p:txBody>
          <a:bodyPr vert="horz" wrap="square" lIns="91440" tIns="45720" rIns="91440" bIns="45720" numCol="1" rtlCol="0" anchor="t" anchorCtr="0" compatLnSpc="1">
            <a:normAutofit/>
          </a:bodyPr>
          <a:lstStyle/>
          <a:p>
            <a:pPr marL="548640" lvl="0" indent="-457200" algn="l" defTabSz="914400" fontAlgn="auto">
              <a:lnSpc>
                <a:spcPts val="3200"/>
              </a:lnSpc>
              <a:spcBef>
                <a:spcPts val="0"/>
              </a:spcBef>
              <a:buClrTx/>
              <a:buSzTx/>
              <a:buFont typeface="Wingdings" panose="05000000000000000000" charset="0"/>
              <a:buChar char="Ø"/>
              <a:defRPr/>
            </a:pP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计算机网络的产生：20 世纪 60 年代美苏冷战时期的产物。</a:t>
            </a:r>
          </a:p>
          <a:p>
            <a:pPr marL="548640" lvl="0" indent="-457200" algn="l" defTabSz="914400" fontAlgn="auto">
              <a:lnSpc>
                <a:spcPts val="3200"/>
              </a:lnSpc>
              <a:spcBef>
                <a:spcPts val="0"/>
              </a:spcBef>
              <a:buClrTx/>
              <a:buSzTx/>
              <a:buFont typeface="Wingdings" panose="05000000000000000000" charset="0"/>
              <a:buChar char="Ø"/>
              <a:defRPr/>
            </a:pP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60 年代初，美国国防部领导的远景研究规划局ARPA (Advanced Research Project Agency) 提出要研制一种</a:t>
            </a:r>
            <a:r>
              <a:rPr lang="zh-CN" altLang="zh-CN" sz="2800" b="1"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生存性(survivability)</a:t>
            </a: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很强的网络。</a:t>
            </a:r>
          </a:p>
          <a:p>
            <a:pPr marL="548640" lvl="0" indent="-457200" algn="l" defTabSz="914400" fontAlgn="auto">
              <a:lnSpc>
                <a:spcPts val="3200"/>
              </a:lnSpc>
              <a:spcBef>
                <a:spcPts val="0"/>
              </a:spcBef>
              <a:buClrTx/>
              <a:buSzTx/>
              <a:buFont typeface="Wingdings" panose="05000000000000000000" charset="0"/>
              <a:buChar char="Ø"/>
              <a:defRPr/>
            </a:pP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传统的电路交换(circuit switching)的电信网有一个缺点：正在通信的电路中有一个交换机或有一条链路被炸毁，则整个通信电路就要中断。</a:t>
            </a:r>
          </a:p>
          <a:p>
            <a:pPr marL="548640" lvl="0" indent="-457200" algn="l" defTabSz="914400" fontAlgn="auto">
              <a:lnSpc>
                <a:spcPts val="3200"/>
              </a:lnSpc>
              <a:spcBef>
                <a:spcPts val="0"/>
              </a:spcBef>
              <a:buClrTx/>
              <a:buSzTx/>
              <a:buFont typeface="Wingdings" panose="05000000000000000000" charset="0"/>
              <a:buChar char="Ø"/>
              <a:defRPr/>
            </a:pP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如要改用其他迂回电路，必须重新拨号建立连接。这将要延误一些时间。</a:t>
            </a:r>
            <a:r>
              <a:rPr lang="zh-CN" altLang="zh-CN" sz="2800" b="1" kern="0" noProof="0" dirty="0">
                <a:ln>
                  <a:noFill/>
                </a:ln>
                <a:solidFill>
                  <a:srgbClr val="C0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（抗美援朝中著名的上甘岭战役，战士们为接通电话线路，付出了生命的代价。）</a:t>
            </a:r>
            <a:r>
              <a:rPr lang="zh-CN" altLang="zh-CN" sz="2800" b="1" kern="0" noProof="0" dirty="0">
                <a:ln>
                  <a:noFill/>
                </a:ln>
                <a:solidFill>
                  <a:schemeClr val="accent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 </a:t>
            </a:r>
          </a:p>
        </p:txBody>
      </p:sp>
      <p:sp>
        <p:nvSpPr>
          <p:cNvPr id="2" name="矩形 1"/>
          <p:cNvSpPr/>
          <p:nvPr/>
        </p:nvSpPr>
        <p:spPr>
          <a:xfrm>
            <a:off x="1179830" y="297815"/>
            <a:ext cx="6096000" cy="488315"/>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因特网的起源与发展</a:t>
            </a:r>
          </a:p>
        </p:txBody>
      </p:sp>
      <p:sp>
        <p:nvSpPr>
          <p:cNvPr id="3" name="灯片编号占位符 4">
            <a:extLst>
              <a:ext uri="{FF2B5EF4-FFF2-40B4-BE49-F238E27FC236}">
                <a16:creationId xmlns:a16="http://schemas.microsoft.com/office/drawing/2014/main" id="{9EBF377D-6EEA-0B17-2832-B22D9A2D4952}"/>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5</a:t>
            </a:fld>
            <a:endParaRPr lang="zh-CN" altLang="en-US" dirty="0"/>
          </a:p>
        </p:txBody>
      </p:sp>
    </p:spTree>
  </p:cSld>
  <p:clrMapOvr>
    <a:masterClrMapping/>
  </p:clrMapOvr>
  <p:transition spd="slow" advClick="0" advTm="2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93ACCFA-62FD-D56E-9396-EF25F1DABCD8}"/>
              </a:ext>
            </a:extLst>
          </p:cNvPr>
          <p:cNvSpPr txBox="1"/>
          <p:nvPr/>
        </p:nvSpPr>
        <p:spPr>
          <a:xfrm>
            <a:off x="4715743" y="2721114"/>
            <a:ext cx="2407920" cy="707886"/>
          </a:xfrm>
          <a:prstGeom prst="rect">
            <a:avLst/>
          </a:prstGeom>
          <a:noFill/>
        </p:spPr>
        <p:txBody>
          <a:bodyPr wrap="square" rtlCol="0">
            <a:spAutoFit/>
          </a:bodyPr>
          <a:lstStyle/>
          <a:p>
            <a:r>
              <a:rPr lang="en-US" altLang="zh-CN"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rPr>
              <a:t>The End</a:t>
            </a:r>
            <a:endParaRPr lang="zh-CN" altLang="en-US" sz="4000" b="1" dirty="0">
              <a:solidFill>
                <a:srgbClr val="C00000"/>
              </a:solidFill>
              <a:latin typeface="Algerian" panose="04020705040A02060702" pitchFamily="82" charset="0"/>
              <a:ea typeface="楷体" panose="02010609060101010101" pitchFamily="49" charset="-122"/>
              <a:cs typeface="Times New Roman" panose="02020603050405020304" pitchFamily="18" charset="0"/>
            </a:endParaRPr>
          </a:p>
        </p:txBody>
      </p:sp>
      <p:sp>
        <p:nvSpPr>
          <p:cNvPr id="3" name="灯片编号占位符 4">
            <a:extLst>
              <a:ext uri="{FF2B5EF4-FFF2-40B4-BE49-F238E27FC236}">
                <a16:creationId xmlns:a16="http://schemas.microsoft.com/office/drawing/2014/main" id="{767BB8DF-D082-F607-3CE4-3EF964BBFCEF}"/>
              </a:ext>
            </a:extLst>
          </p:cNvPr>
          <p:cNvSpPr txBox="1">
            <a:spLocks/>
          </p:cNvSpPr>
          <p:nvPr/>
        </p:nvSpPr>
        <p:spPr>
          <a:xfrm>
            <a:off x="0" y="6553200"/>
            <a:ext cx="779328" cy="304800"/>
          </a:xfrm>
          <a:prstGeom prst="rect">
            <a:avLst/>
          </a:prstGeom>
          <a:solidFill>
            <a:srgbClr val="002060"/>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75C8DDF3-E9BD-452F-80C2-51A78FC36A54}" type="slidenum">
              <a:rPr lang="zh-CN" altLang="en-US" sz="1400" b="1" smtClean="0">
                <a:solidFill>
                  <a:schemeClr val="bg1"/>
                </a:solidFill>
                <a:latin typeface="黑体" panose="02010609060101010101" pitchFamily="49" charset="-122"/>
                <a:ea typeface="黑体" panose="02010609060101010101" pitchFamily="49" charset="-122"/>
              </a:rPr>
              <a:pPr algn="ctr"/>
              <a:t>50</a:t>
            </a:fld>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12060611"/>
      </p:ext>
    </p:extLst>
  </p:cSld>
  <p:clrMapOvr>
    <a:masterClrMapping/>
  </p:clrMapOvr>
  <p:transition spd="slow" advClick="0" advTm="2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4"/>
          <p:cNvSpPr>
            <a:spLocks noGrp="1"/>
          </p:cNvSpPr>
          <p:nvPr>
            <p:ph type="title"/>
          </p:nvPr>
        </p:nvSpPr>
        <p:spPr>
          <a:xfrm>
            <a:off x="4008438" y="260350"/>
            <a:ext cx="7793038" cy="530225"/>
          </a:xfrm>
        </p:spPr>
        <p:txBody>
          <a:bodyPr vert="horz" wrap="square" lIns="91440" tIns="45720" rIns="91440" bIns="45720" anchor="b" anchorCtr="0"/>
          <a:lstStyle/>
          <a:p>
            <a:pPr marL="0" marR="0" indent="0" algn="r" defTabSz="914400" rtl="0" eaLnBrk="1" fontAlgn="base" latinLnBrk="0" hangingPunct="1">
              <a:lnSpc>
                <a:spcPct val="100000"/>
              </a:lnSpc>
              <a:spcBef>
                <a:spcPct val="0"/>
              </a:spcBef>
              <a:spcAft>
                <a:spcPct val="0"/>
              </a:spcAft>
              <a:buClrTx/>
              <a:buSzTx/>
              <a:buFontTx/>
              <a:buNone/>
            </a:pPr>
            <a:r>
              <a:rPr kumimoji="0" lang="zh-CN" altLang="en-US" sz="3150" b="1" i="0" u="none" strike="noStrike" kern="0" cap="none" spc="0" normalizeH="0" baseline="0" noProof="1">
                <a:solidFill>
                  <a:schemeClr val="bg1"/>
                </a:solidFill>
                <a:latin typeface="+mj-lt"/>
                <a:ea typeface="+mj-ea"/>
                <a:cs typeface="+mj-cs"/>
              </a:rPr>
              <a:t>分组交换网的示意</a:t>
            </a:r>
          </a:p>
        </p:txBody>
      </p:sp>
      <p:grpSp>
        <p:nvGrpSpPr>
          <p:cNvPr id="64514" name="Group 5"/>
          <p:cNvGrpSpPr/>
          <p:nvPr/>
        </p:nvGrpSpPr>
        <p:grpSpPr>
          <a:xfrm>
            <a:off x="3052763" y="1947863"/>
            <a:ext cx="4090987" cy="3667125"/>
            <a:chOff x="2256" y="2386"/>
            <a:chExt cx="2147" cy="1919"/>
          </a:xfrm>
        </p:grpSpPr>
        <p:sp>
          <p:nvSpPr>
            <p:cNvPr id="64515" name="Oval 6"/>
            <p:cNvSpPr/>
            <p:nvPr/>
          </p:nvSpPr>
          <p:spPr>
            <a:xfrm rot="-1674972">
              <a:off x="2346" y="2526"/>
              <a:ext cx="1015" cy="69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16" name="Oval 7"/>
            <p:cNvSpPr/>
            <p:nvPr/>
          </p:nvSpPr>
          <p:spPr>
            <a:xfrm rot="-774972">
              <a:off x="3025" y="2386"/>
              <a:ext cx="887" cy="64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17" name="Oval 8"/>
            <p:cNvSpPr/>
            <p:nvPr/>
          </p:nvSpPr>
          <p:spPr>
            <a:xfrm rot="-174972">
              <a:off x="3673" y="2621"/>
              <a:ext cx="655" cy="83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18" name="Oval 9"/>
            <p:cNvSpPr/>
            <p:nvPr/>
          </p:nvSpPr>
          <p:spPr>
            <a:xfrm rot="-3234972">
              <a:off x="3749" y="3102"/>
              <a:ext cx="687" cy="610"/>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19" name="Oval 10"/>
            <p:cNvSpPr/>
            <p:nvPr/>
          </p:nvSpPr>
          <p:spPr>
            <a:xfrm rot="-1674972">
              <a:off x="3052" y="3445"/>
              <a:ext cx="1110" cy="77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20" name="Oval 11"/>
            <p:cNvSpPr/>
            <p:nvPr/>
          </p:nvSpPr>
          <p:spPr>
            <a:xfrm rot="-594972">
              <a:off x="2616" y="3772"/>
              <a:ext cx="793" cy="533"/>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21" name="Oval 12"/>
            <p:cNvSpPr/>
            <p:nvPr/>
          </p:nvSpPr>
          <p:spPr>
            <a:xfrm rot="-1674972">
              <a:off x="2311" y="3539"/>
              <a:ext cx="503" cy="631"/>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22" name="Oval 13"/>
            <p:cNvSpPr/>
            <p:nvPr/>
          </p:nvSpPr>
          <p:spPr>
            <a:xfrm rot="-3534972">
              <a:off x="2155" y="3109"/>
              <a:ext cx="695" cy="504"/>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23" name="Freeform 14"/>
            <p:cNvSpPr/>
            <p:nvPr/>
          </p:nvSpPr>
          <p:spPr>
            <a:xfrm>
              <a:off x="2358" y="2506"/>
              <a:ext cx="1931" cy="1684"/>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0" b="0"/>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ln>
          </p:spPr>
          <p:txBody>
            <a:bodyPr/>
            <a:lstStyle/>
            <a:p>
              <a:endParaRPr lang="zh-CN" altLang="en-US"/>
            </a:p>
          </p:txBody>
        </p:sp>
      </p:grpSp>
      <p:sp>
        <p:nvSpPr>
          <p:cNvPr id="64524" name="Line 15"/>
          <p:cNvSpPr/>
          <p:nvPr/>
        </p:nvSpPr>
        <p:spPr>
          <a:xfrm flipV="1">
            <a:off x="4184650" y="2182813"/>
            <a:ext cx="1281113" cy="555625"/>
          </a:xfrm>
          <a:prstGeom prst="line">
            <a:avLst/>
          </a:prstGeom>
          <a:ln w="28575" cap="flat" cmpd="sng">
            <a:solidFill>
              <a:schemeClr val="tx1"/>
            </a:solidFill>
            <a:prstDash val="solid"/>
            <a:round/>
            <a:headEnd type="none" w="med" len="med"/>
            <a:tailEnd type="none" w="med" len="med"/>
          </a:ln>
        </p:spPr>
      </p:sp>
      <p:sp>
        <p:nvSpPr>
          <p:cNvPr id="64525" name="Line 16"/>
          <p:cNvSpPr/>
          <p:nvPr/>
        </p:nvSpPr>
        <p:spPr>
          <a:xfrm>
            <a:off x="5622925" y="2257425"/>
            <a:ext cx="757238" cy="1398588"/>
          </a:xfrm>
          <a:prstGeom prst="line">
            <a:avLst/>
          </a:prstGeom>
          <a:ln w="28575" cap="flat" cmpd="sng">
            <a:solidFill>
              <a:schemeClr val="tx1"/>
            </a:solidFill>
            <a:prstDash val="solid"/>
            <a:round/>
            <a:headEnd type="none" w="med" len="med"/>
            <a:tailEnd type="none" w="med" len="med"/>
          </a:ln>
        </p:spPr>
      </p:sp>
      <p:sp>
        <p:nvSpPr>
          <p:cNvPr id="64526" name="Line 17"/>
          <p:cNvSpPr/>
          <p:nvPr/>
        </p:nvSpPr>
        <p:spPr>
          <a:xfrm flipH="1">
            <a:off x="3429000" y="2830513"/>
            <a:ext cx="665163" cy="1255712"/>
          </a:xfrm>
          <a:prstGeom prst="line">
            <a:avLst/>
          </a:prstGeom>
          <a:ln w="28575" cap="flat" cmpd="sng">
            <a:solidFill>
              <a:schemeClr val="tx1"/>
            </a:solidFill>
            <a:prstDash val="solid"/>
            <a:round/>
            <a:headEnd type="none" w="med" len="med"/>
            <a:tailEnd type="none" w="med" len="med"/>
          </a:ln>
        </p:spPr>
      </p:sp>
      <p:sp>
        <p:nvSpPr>
          <p:cNvPr id="64527" name="Line 18"/>
          <p:cNvSpPr/>
          <p:nvPr/>
        </p:nvSpPr>
        <p:spPr>
          <a:xfrm>
            <a:off x="3470275" y="4264025"/>
            <a:ext cx="1520825" cy="882650"/>
          </a:xfrm>
          <a:prstGeom prst="line">
            <a:avLst/>
          </a:prstGeom>
          <a:ln w="28575" cap="flat" cmpd="sng">
            <a:solidFill>
              <a:schemeClr val="tx1"/>
            </a:solidFill>
            <a:prstDash val="solid"/>
            <a:round/>
            <a:headEnd type="none" w="med" len="med"/>
            <a:tailEnd type="none" w="med" len="med"/>
          </a:ln>
        </p:spPr>
      </p:sp>
      <p:sp>
        <p:nvSpPr>
          <p:cNvPr id="64528" name="Line 19"/>
          <p:cNvSpPr/>
          <p:nvPr/>
        </p:nvSpPr>
        <p:spPr>
          <a:xfrm flipV="1">
            <a:off x="5054600" y="3932238"/>
            <a:ext cx="1325563" cy="1306512"/>
          </a:xfrm>
          <a:prstGeom prst="line">
            <a:avLst/>
          </a:prstGeom>
          <a:ln w="28575" cap="flat" cmpd="sng">
            <a:solidFill>
              <a:schemeClr val="tx1"/>
            </a:solidFill>
            <a:prstDash val="solid"/>
            <a:round/>
            <a:headEnd type="none" w="med" len="med"/>
            <a:tailEnd type="none" w="med" len="med"/>
          </a:ln>
        </p:spPr>
      </p:sp>
      <p:sp>
        <p:nvSpPr>
          <p:cNvPr id="64529" name="Line 20"/>
          <p:cNvSpPr/>
          <p:nvPr/>
        </p:nvSpPr>
        <p:spPr>
          <a:xfrm>
            <a:off x="4237038" y="2836863"/>
            <a:ext cx="2125662" cy="946150"/>
          </a:xfrm>
          <a:prstGeom prst="line">
            <a:avLst/>
          </a:prstGeom>
          <a:ln w="28575" cap="flat" cmpd="sng">
            <a:solidFill>
              <a:schemeClr val="tx1"/>
            </a:solidFill>
            <a:prstDash val="solid"/>
            <a:round/>
            <a:headEnd type="none" w="med" len="med"/>
            <a:tailEnd type="none" w="med" len="med"/>
          </a:ln>
        </p:spPr>
      </p:sp>
      <p:sp>
        <p:nvSpPr>
          <p:cNvPr id="64530" name="Line 21"/>
          <p:cNvSpPr/>
          <p:nvPr/>
        </p:nvSpPr>
        <p:spPr>
          <a:xfrm>
            <a:off x="4135438" y="2673350"/>
            <a:ext cx="1000125" cy="2471738"/>
          </a:xfrm>
          <a:prstGeom prst="line">
            <a:avLst/>
          </a:prstGeom>
          <a:ln w="28575" cap="flat" cmpd="sng">
            <a:solidFill>
              <a:schemeClr val="tx1"/>
            </a:solidFill>
            <a:prstDash val="solid"/>
            <a:round/>
            <a:headEnd type="none" w="med" len="med"/>
            <a:tailEnd type="none" w="med" len="med"/>
          </a:ln>
        </p:spPr>
      </p:sp>
      <p:sp>
        <p:nvSpPr>
          <p:cNvPr id="64531" name="Line 22"/>
          <p:cNvSpPr/>
          <p:nvPr/>
        </p:nvSpPr>
        <p:spPr>
          <a:xfrm flipV="1">
            <a:off x="4459288" y="5216525"/>
            <a:ext cx="639762" cy="549275"/>
          </a:xfrm>
          <a:prstGeom prst="line">
            <a:avLst/>
          </a:prstGeom>
          <a:ln w="19050" cap="flat" cmpd="sng">
            <a:solidFill>
              <a:schemeClr val="tx1"/>
            </a:solidFill>
            <a:prstDash val="solid"/>
            <a:round/>
            <a:headEnd type="none" w="med" len="med"/>
            <a:tailEnd type="none" w="med" len="med"/>
          </a:ln>
        </p:spPr>
      </p:sp>
      <p:sp>
        <p:nvSpPr>
          <p:cNvPr id="64532" name="Line 23"/>
          <p:cNvSpPr/>
          <p:nvPr/>
        </p:nvSpPr>
        <p:spPr>
          <a:xfrm rot="-5400000">
            <a:off x="5383213" y="1866900"/>
            <a:ext cx="336550" cy="0"/>
          </a:xfrm>
          <a:prstGeom prst="line">
            <a:avLst/>
          </a:prstGeom>
          <a:ln w="19050" cap="flat" cmpd="sng">
            <a:solidFill>
              <a:schemeClr val="tx1"/>
            </a:solidFill>
            <a:prstDash val="solid"/>
            <a:round/>
            <a:headEnd type="none" w="med" len="med"/>
            <a:tailEnd type="none" w="med" len="med"/>
          </a:ln>
        </p:spPr>
      </p:sp>
      <p:sp>
        <p:nvSpPr>
          <p:cNvPr id="64533" name="Line 24"/>
          <p:cNvSpPr/>
          <p:nvPr/>
        </p:nvSpPr>
        <p:spPr>
          <a:xfrm>
            <a:off x="6472238" y="3932238"/>
            <a:ext cx="639762" cy="1008062"/>
          </a:xfrm>
          <a:prstGeom prst="line">
            <a:avLst/>
          </a:prstGeom>
          <a:ln w="19050" cap="flat" cmpd="sng">
            <a:solidFill>
              <a:schemeClr val="tx1"/>
            </a:solidFill>
            <a:prstDash val="solid"/>
            <a:round/>
            <a:headEnd type="none" w="med" len="med"/>
            <a:tailEnd type="none" w="med" len="med"/>
          </a:ln>
        </p:spPr>
      </p:sp>
      <p:sp>
        <p:nvSpPr>
          <p:cNvPr id="64534" name="Line 25"/>
          <p:cNvSpPr/>
          <p:nvPr/>
        </p:nvSpPr>
        <p:spPr>
          <a:xfrm flipV="1">
            <a:off x="2551113" y="4189413"/>
            <a:ext cx="644525" cy="6350"/>
          </a:xfrm>
          <a:prstGeom prst="line">
            <a:avLst/>
          </a:prstGeom>
          <a:ln w="19050" cap="flat" cmpd="sng">
            <a:solidFill>
              <a:schemeClr val="tx1"/>
            </a:solidFill>
            <a:prstDash val="solid"/>
            <a:round/>
            <a:headEnd type="none" w="med" len="med"/>
            <a:tailEnd type="none" w="med" len="med"/>
          </a:ln>
        </p:spPr>
      </p:sp>
      <p:sp>
        <p:nvSpPr>
          <p:cNvPr id="64535" name="Line 26"/>
          <p:cNvSpPr/>
          <p:nvPr/>
        </p:nvSpPr>
        <p:spPr>
          <a:xfrm rot="5400000" flipH="1">
            <a:off x="3708400" y="2298700"/>
            <a:ext cx="773113" cy="1588"/>
          </a:xfrm>
          <a:prstGeom prst="line">
            <a:avLst/>
          </a:prstGeom>
          <a:ln w="19050" cap="flat" cmpd="sng">
            <a:solidFill>
              <a:schemeClr val="tx1"/>
            </a:solidFill>
            <a:prstDash val="solid"/>
            <a:round/>
            <a:headEnd type="none" w="med" len="med"/>
            <a:tailEnd type="none" w="med" len="med"/>
          </a:ln>
        </p:spPr>
      </p:sp>
      <p:sp>
        <p:nvSpPr>
          <p:cNvPr id="64536" name="Text Box 27"/>
          <p:cNvSpPr txBox="1"/>
          <p:nvPr/>
        </p:nvSpPr>
        <p:spPr>
          <a:xfrm>
            <a:off x="2206625" y="3557588"/>
            <a:ext cx="493713" cy="398462"/>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H1</a:t>
            </a:r>
          </a:p>
        </p:txBody>
      </p:sp>
      <p:sp>
        <p:nvSpPr>
          <p:cNvPr id="64537" name="Oval 28"/>
          <p:cNvSpPr/>
          <p:nvPr/>
        </p:nvSpPr>
        <p:spPr>
          <a:xfrm>
            <a:off x="3179763" y="3932238"/>
            <a:ext cx="457200" cy="458787"/>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A</a:t>
            </a:r>
          </a:p>
        </p:txBody>
      </p:sp>
      <p:sp>
        <p:nvSpPr>
          <p:cNvPr id="64538" name="Line 29"/>
          <p:cNvSpPr/>
          <p:nvPr/>
        </p:nvSpPr>
        <p:spPr>
          <a:xfrm flipV="1">
            <a:off x="6472238" y="3335338"/>
            <a:ext cx="806450" cy="412750"/>
          </a:xfrm>
          <a:prstGeom prst="line">
            <a:avLst/>
          </a:prstGeom>
          <a:ln w="19050" cap="flat" cmpd="sng">
            <a:solidFill>
              <a:schemeClr val="tx1"/>
            </a:solidFill>
            <a:prstDash val="solid"/>
            <a:round/>
            <a:headEnd type="none" w="med" len="med"/>
            <a:tailEnd type="none" w="med" len="med"/>
          </a:ln>
        </p:spPr>
      </p:sp>
      <p:sp>
        <p:nvSpPr>
          <p:cNvPr id="64539" name="AutoShape 30"/>
          <p:cNvSpPr/>
          <p:nvPr/>
        </p:nvSpPr>
        <p:spPr>
          <a:xfrm flipV="1">
            <a:off x="5880100" y="5445125"/>
            <a:ext cx="1008063" cy="431800"/>
          </a:xfrm>
          <a:prstGeom prst="wedgeRoundRectCallout">
            <a:avLst>
              <a:gd name="adj1" fmla="val -67954"/>
              <a:gd name="adj2" fmla="val 77204"/>
              <a:gd name="adj3" fmla="val 16667"/>
            </a:avLst>
          </a:prstGeom>
          <a:solidFill>
            <a:schemeClr val="bg1"/>
          </a:solidFill>
          <a:ln w="9525" cap="flat" cmpd="sng">
            <a:solidFill>
              <a:schemeClr val="tx1"/>
            </a:solidFill>
            <a:prstDash val="solid"/>
            <a:miter/>
            <a:headEnd type="none" w="med" len="med"/>
            <a:tailEnd type="none" w="med" len="med"/>
          </a:ln>
        </p:spPr>
        <p:txBody>
          <a:bodyPr rot="10800000" wrap="none" anchor="ctr" anchorCtr="0"/>
          <a:lstStyle/>
          <a:p>
            <a:pPr algn="ctr"/>
            <a:endParaRPr lang="zh-CN" altLang="zh-CN" sz="2400" dirty="0">
              <a:latin typeface="Times New Roman" panose="02020603050405020304" pitchFamily="18" charset="0"/>
              <a:ea typeface="宋体" panose="02010600030101010101" pitchFamily="2" charset="-122"/>
            </a:endParaRPr>
          </a:p>
        </p:txBody>
      </p:sp>
      <p:sp>
        <p:nvSpPr>
          <p:cNvPr id="64540" name="Text Box 31"/>
          <p:cNvSpPr txBox="1"/>
          <p:nvPr/>
        </p:nvSpPr>
        <p:spPr>
          <a:xfrm>
            <a:off x="5951538" y="5445125"/>
            <a:ext cx="944562" cy="398463"/>
          </a:xfrm>
          <a:prstGeom prst="rect">
            <a:avLst/>
          </a:prstGeom>
          <a:noFill/>
          <a:ln w="9525">
            <a:noFill/>
          </a:ln>
        </p:spPr>
        <p:txBody>
          <a:bodyPr wrap="none" anchor="t" anchorCtr="0">
            <a:spAutoFit/>
          </a:bodyPr>
          <a:lstStyle/>
          <a:p>
            <a:r>
              <a:rPr lang="zh-CN" altLang="en-US" sz="2000" dirty="0">
                <a:solidFill>
                  <a:srgbClr val="333399"/>
                </a:solidFill>
                <a:latin typeface="Times New Roman" panose="02020603050405020304" pitchFamily="18" charset="0"/>
                <a:ea typeface="黑体" panose="02010609060101010101" pitchFamily="49" charset="-122"/>
              </a:rPr>
              <a:t>互联网</a:t>
            </a:r>
          </a:p>
        </p:txBody>
      </p:sp>
      <p:pic>
        <p:nvPicPr>
          <p:cNvPr id="64541" name="Picture 32"/>
          <p:cNvPicPr/>
          <p:nvPr/>
        </p:nvPicPr>
        <p:blipFill>
          <a:blip r:embed="rId4"/>
          <a:stretch>
            <a:fillRect/>
          </a:stretch>
        </p:blipFill>
        <p:spPr>
          <a:xfrm>
            <a:off x="5237163" y="1255713"/>
            <a:ext cx="585787" cy="593725"/>
          </a:xfrm>
          <a:prstGeom prst="rect">
            <a:avLst/>
          </a:prstGeom>
          <a:noFill/>
          <a:ln w="9525">
            <a:noFill/>
          </a:ln>
        </p:spPr>
      </p:pic>
      <p:pic>
        <p:nvPicPr>
          <p:cNvPr id="64542" name="Picture 33"/>
          <p:cNvPicPr/>
          <p:nvPr/>
        </p:nvPicPr>
        <p:blipFill>
          <a:blip r:embed="rId4"/>
          <a:stretch>
            <a:fillRect/>
          </a:stretch>
        </p:blipFill>
        <p:spPr>
          <a:xfrm>
            <a:off x="7164388" y="2970213"/>
            <a:ext cx="587375" cy="593725"/>
          </a:xfrm>
          <a:prstGeom prst="rect">
            <a:avLst/>
          </a:prstGeom>
          <a:noFill/>
          <a:ln w="9525">
            <a:noFill/>
          </a:ln>
        </p:spPr>
      </p:pic>
      <p:pic>
        <p:nvPicPr>
          <p:cNvPr id="64543" name="Picture 34"/>
          <p:cNvPicPr/>
          <p:nvPr/>
        </p:nvPicPr>
        <p:blipFill>
          <a:blip r:embed="rId4"/>
          <a:stretch>
            <a:fillRect/>
          </a:stretch>
        </p:blipFill>
        <p:spPr>
          <a:xfrm>
            <a:off x="4094163" y="5675313"/>
            <a:ext cx="585787" cy="593725"/>
          </a:xfrm>
          <a:prstGeom prst="rect">
            <a:avLst/>
          </a:prstGeom>
          <a:noFill/>
          <a:ln w="9525">
            <a:noFill/>
          </a:ln>
        </p:spPr>
      </p:pic>
      <p:pic>
        <p:nvPicPr>
          <p:cNvPr id="64544" name="Picture 35"/>
          <p:cNvPicPr/>
          <p:nvPr/>
        </p:nvPicPr>
        <p:blipFill>
          <a:blip r:embed="rId4"/>
          <a:stretch>
            <a:fillRect/>
          </a:stretch>
        </p:blipFill>
        <p:spPr>
          <a:xfrm>
            <a:off x="6929438" y="4757738"/>
            <a:ext cx="585787" cy="593725"/>
          </a:xfrm>
          <a:prstGeom prst="rect">
            <a:avLst/>
          </a:prstGeom>
          <a:noFill/>
          <a:ln w="9525">
            <a:noFill/>
          </a:ln>
        </p:spPr>
      </p:pic>
      <p:pic>
        <p:nvPicPr>
          <p:cNvPr id="64545" name="Picture 36"/>
          <p:cNvPicPr/>
          <p:nvPr/>
        </p:nvPicPr>
        <p:blipFill>
          <a:blip r:embed="rId4"/>
          <a:stretch>
            <a:fillRect/>
          </a:stretch>
        </p:blipFill>
        <p:spPr>
          <a:xfrm>
            <a:off x="3819525" y="1454150"/>
            <a:ext cx="587375" cy="595313"/>
          </a:xfrm>
          <a:prstGeom prst="rect">
            <a:avLst/>
          </a:prstGeom>
          <a:noFill/>
          <a:ln w="9525">
            <a:noFill/>
          </a:ln>
        </p:spPr>
      </p:pic>
      <p:sp>
        <p:nvSpPr>
          <p:cNvPr id="64546" name="Oval 37"/>
          <p:cNvSpPr/>
          <p:nvPr/>
        </p:nvSpPr>
        <p:spPr>
          <a:xfrm>
            <a:off x="3903663" y="2565400"/>
            <a:ext cx="457200" cy="458788"/>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B</a:t>
            </a:r>
          </a:p>
        </p:txBody>
      </p:sp>
      <p:sp>
        <p:nvSpPr>
          <p:cNvPr id="64547" name="Oval 38"/>
          <p:cNvSpPr/>
          <p:nvPr/>
        </p:nvSpPr>
        <p:spPr>
          <a:xfrm>
            <a:off x="5324475" y="1954213"/>
            <a:ext cx="457200" cy="458787"/>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D</a:t>
            </a:r>
          </a:p>
        </p:txBody>
      </p:sp>
      <p:sp>
        <p:nvSpPr>
          <p:cNvPr id="64548" name="Oval 39"/>
          <p:cNvSpPr/>
          <p:nvPr/>
        </p:nvSpPr>
        <p:spPr>
          <a:xfrm>
            <a:off x="6178550" y="3582988"/>
            <a:ext cx="457200" cy="458787"/>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E</a:t>
            </a:r>
          </a:p>
        </p:txBody>
      </p:sp>
      <p:sp>
        <p:nvSpPr>
          <p:cNvPr id="64549" name="Oval 40"/>
          <p:cNvSpPr/>
          <p:nvPr/>
        </p:nvSpPr>
        <p:spPr>
          <a:xfrm>
            <a:off x="4870450" y="4902200"/>
            <a:ext cx="457200" cy="458788"/>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C</a:t>
            </a:r>
          </a:p>
        </p:txBody>
      </p:sp>
      <p:sp>
        <p:nvSpPr>
          <p:cNvPr id="64550" name="Text Box 41"/>
          <p:cNvSpPr txBox="1"/>
          <p:nvPr/>
        </p:nvSpPr>
        <p:spPr>
          <a:xfrm>
            <a:off x="6600825" y="4713288"/>
            <a:ext cx="493713" cy="398462"/>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a:t>
            </a:r>
            <a:r>
              <a:rPr lang="en-US" altLang="zh-CN" sz="2000" dirty="0">
                <a:solidFill>
                  <a:schemeClr val="bg1"/>
                </a:solidFill>
                <a:latin typeface="Times New Roman" panose="02020603050405020304" pitchFamily="18" charset="0"/>
                <a:ea typeface="黑体" panose="02010609060101010101" pitchFamily="49" charset="-122"/>
              </a:rPr>
              <a:t>5</a:t>
            </a:r>
          </a:p>
        </p:txBody>
      </p:sp>
      <p:sp>
        <p:nvSpPr>
          <p:cNvPr id="64551" name="Text Box 42"/>
          <p:cNvSpPr txBox="1"/>
          <p:nvPr/>
        </p:nvSpPr>
        <p:spPr>
          <a:xfrm>
            <a:off x="7608888" y="2914650"/>
            <a:ext cx="493712" cy="398463"/>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H6</a:t>
            </a:r>
          </a:p>
        </p:txBody>
      </p:sp>
      <p:sp>
        <p:nvSpPr>
          <p:cNvPr id="64552" name="Text Box 43"/>
          <p:cNvSpPr txBox="1"/>
          <p:nvPr/>
        </p:nvSpPr>
        <p:spPr>
          <a:xfrm>
            <a:off x="4872038" y="1258888"/>
            <a:ext cx="498855" cy="400110"/>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H4</a:t>
            </a:r>
          </a:p>
        </p:txBody>
      </p:sp>
      <p:sp>
        <p:nvSpPr>
          <p:cNvPr id="64553" name="Text Box 44"/>
          <p:cNvSpPr txBox="1"/>
          <p:nvPr/>
        </p:nvSpPr>
        <p:spPr>
          <a:xfrm>
            <a:off x="3503613" y="1403350"/>
            <a:ext cx="493712" cy="398463"/>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H2</a:t>
            </a:r>
          </a:p>
        </p:txBody>
      </p:sp>
      <p:sp>
        <p:nvSpPr>
          <p:cNvPr id="34862" name="Rectangle 46"/>
          <p:cNvSpPr/>
          <p:nvPr/>
        </p:nvSpPr>
        <p:spPr>
          <a:xfrm>
            <a:off x="4008438" y="1616075"/>
            <a:ext cx="217487" cy="217488"/>
          </a:xfrm>
          <a:prstGeom prst="rect">
            <a:avLst/>
          </a:prstGeom>
          <a:solidFill>
            <a:srgbClr val="333399"/>
          </a:solidFill>
          <a:ln w="9525" cap="flat" cmpd="sng">
            <a:solidFill>
              <a:srgbClr val="333399"/>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pic>
        <p:nvPicPr>
          <p:cNvPr id="64556" name="Picture 47"/>
          <p:cNvPicPr/>
          <p:nvPr/>
        </p:nvPicPr>
        <p:blipFill>
          <a:blip r:embed="rId4"/>
          <a:stretch>
            <a:fillRect/>
          </a:stretch>
        </p:blipFill>
        <p:spPr>
          <a:xfrm>
            <a:off x="2135188" y="3932238"/>
            <a:ext cx="587375" cy="593725"/>
          </a:xfrm>
          <a:prstGeom prst="rect">
            <a:avLst/>
          </a:prstGeom>
          <a:noFill/>
          <a:ln w="9525">
            <a:noFill/>
          </a:ln>
        </p:spPr>
      </p:pic>
      <p:sp>
        <p:nvSpPr>
          <p:cNvPr id="34864" name="Rectangle 48"/>
          <p:cNvSpPr/>
          <p:nvPr/>
        </p:nvSpPr>
        <p:spPr>
          <a:xfrm>
            <a:off x="2351088" y="4076700"/>
            <a:ext cx="217487" cy="217488"/>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4865" name="Rectangle 49"/>
          <p:cNvSpPr/>
          <p:nvPr/>
        </p:nvSpPr>
        <p:spPr>
          <a:xfrm>
            <a:off x="2351088" y="4076700"/>
            <a:ext cx="217487" cy="217488"/>
          </a:xfrm>
          <a:prstGeom prst="rect">
            <a:avLst/>
          </a:prstGeom>
          <a:solidFill>
            <a:srgbClr val="FFCC00"/>
          </a:solidFill>
          <a:ln w="9525" cap="flat" cmpd="sng">
            <a:solidFill>
              <a:schemeClr val="hlink"/>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4559" name="Text Box 50"/>
          <p:cNvSpPr txBox="1"/>
          <p:nvPr/>
        </p:nvSpPr>
        <p:spPr>
          <a:xfrm>
            <a:off x="7751763" y="4568825"/>
            <a:ext cx="2592387" cy="460375"/>
          </a:xfrm>
          <a:prstGeom prst="rect">
            <a:avLst/>
          </a:prstGeom>
          <a:noFill/>
          <a:ln w="9525" cap="flat" cmpd="sng">
            <a:solidFill>
              <a:schemeClr val="hlink"/>
            </a:solidFill>
            <a:prstDash val="solid"/>
            <a:miter/>
            <a:headEnd type="none" w="med" len="med"/>
            <a:tailEnd type="none" w="med" len="med"/>
          </a:ln>
        </p:spPr>
        <p:txBody>
          <a:bodyPr wrap="none" anchor="t" anchorCtr="0">
            <a:spAutoFit/>
          </a:bodyPr>
          <a:lstStyle/>
          <a:p>
            <a:r>
              <a:rPr lang="en-US" altLang="zh-CN" sz="2400" dirty="0">
                <a:solidFill>
                  <a:schemeClr val="accent1"/>
                </a:solidFill>
                <a:latin typeface="Arial" panose="020B0604020202020204" pitchFamily="34" charset="0"/>
                <a:ea typeface="宋体" panose="02010600030101010101" pitchFamily="2" charset="-122"/>
              </a:rPr>
              <a:t>H</a:t>
            </a:r>
            <a:r>
              <a:rPr lang="en-US" altLang="zh-CN" sz="2400" baseline="-25000" dirty="0">
                <a:solidFill>
                  <a:schemeClr val="accent1"/>
                </a:solidFill>
                <a:latin typeface="Arial" panose="020B0604020202020204" pitchFamily="34" charset="0"/>
                <a:ea typeface="宋体" panose="02010600030101010101" pitchFamily="2" charset="-122"/>
              </a:rPr>
              <a:t>1 </a:t>
            </a:r>
            <a:r>
              <a:rPr lang="zh-CN" altLang="en-US" sz="2400" dirty="0">
                <a:solidFill>
                  <a:schemeClr val="accent1"/>
                </a:solidFill>
                <a:latin typeface="Arial" panose="020B0604020202020204" pitchFamily="34" charset="0"/>
                <a:ea typeface="黑体" panose="02010609060101010101" pitchFamily="49" charset="-122"/>
              </a:rPr>
              <a:t>向 </a:t>
            </a:r>
            <a:r>
              <a:rPr lang="en-US" altLang="zh-CN" sz="2400" dirty="0">
                <a:solidFill>
                  <a:schemeClr val="accent1"/>
                </a:solidFill>
                <a:latin typeface="Arial" panose="020B0604020202020204" pitchFamily="34" charset="0"/>
                <a:ea typeface="黑体" panose="02010609060101010101" pitchFamily="49" charset="-122"/>
              </a:rPr>
              <a:t>H</a:t>
            </a:r>
            <a:r>
              <a:rPr lang="en-US" altLang="zh-CN" sz="2400" baseline="-25000" dirty="0">
                <a:solidFill>
                  <a:schemeClr val="accent1"/>
                </a:solidFill>
                <a:latin typeface="Arial" panose="020B0604020202020204" pitchFamily="34" charset="0"/>
                <a:ea typeface="黑体" panose="02010609060101010101" pitchFamily="49" charset="-122"/>
              </a:rPr>
              <a:t>5</a:t>
            </a:r>
            <a:r>
              <a:rPr lang="en-US" altLang="zh-CN" sz="2400" dirty="0">
                <a:solidFill>
                  <a:schemeClr val="accent1"/>
                </a:solidFill>
                <a:latin typeface="Arial" panose="020B0604020202020204" pitchFamily="34" charset="0"/>
                <a:ea typeface="黑体" panose="02010609060101010101" pitchFamily="49" charset="-122"/>
              </a:rPr>
              <a:t> </a:t>
            </a:r>
            <a:r>
              <a:rPr lang="zh-CN" altLang="en-US" sz="2400" dirty="0">
                <a:solidFill>
                  <a:schemeClr val="accent1"/>
                </a:solidFill>
                <a:latin typeface="Arial" panose="020B0604020202020204" pitchFamily="34" charset="0"/>
                <a:ea typeface="黑体" panose="02010609060101010101" pitchFamily="49" charset="-122"/>
              </a:rPr>
              <a:t>发送分组</a:t>
            </a:r>
          </a:p>
        </p:txBody>
      </p:sp>
      <p:sp>
        <p:nvSpPr>
          <p:cNvPr id="34867" name="Text Box 51"/>
          <p:cNvSpPr txBox="1"/>
          <p:nvPr/>
        </p:nvSpPr>
        <p:spPr>
          <a:xfrm>
            <a:off x="7751763" y="3703638"/>
            <a:ext cx="2651125" cy="460375"/>
          </a:xfrm>
          <a:prstGeom prst="rect">
            <a:avLst/>
          </a:prstGeom>
          <a:noFill/>
          <a:ln w="9525" cap="flat" cmpd="sng">
            <a:solidFill>
              <a:srgbClr val="333399"/>
            </a:solidFill>
            <a:prstDash val="solid"/>
            <a:miter/>
            <a:headEnd type="none" w="med" len="med"/>
            <a:tailEnd type="none" w="med" len="med"/>
          </a:ln>
        </p:spPr>
        <p:txBody>
          <a:bodyPr wrap="none" anchor="t" anchorCtr="0">
            <a:spAutoFit/>
          </a:bodyPr>
          <a:lstStyle/>
          <a:p>
            <a:r>
              <a:rPr lang="en-US" altLang="zh-CN" sz="2400" dirty="0">
                <a:solidFill>
                  <a:srgbClr val="C00000"/>
                </a:solidFill>
                <a:latin typeface="Arial" panose="020B0604020202020204" pitchFamily="34" charset="0"/>
                <a:ea typeface="宋体" panose="02010600030101010101" pitchFamily="2" charset="-122"/>
              </a:rPr>
              <a:t>H</a:t>
            </a:r>
            <a:r>
              <a:rPr lang="en-US" altLang="zh-CN" sz="2400" baseline="-25000" dirty="0">
                <a:solidFill>
                  <a:srgbClr val="C00000"/>
                </a:solidFill>
                <a:latin typeface="Arial" panose="020B0604020202020204" pitchFamily="34" charset="0"/>
                <a:ea typeface="宋体" panose="02010600030101010101" pitchFamily="2" charset="-122"/>
              </a:rPr>
              <a:t>2 </a:t>
            </a:r>
            <a:r>
              <a:rPr lang="zh-CN" altLang="en-US" sz="2400" dirty="0">
                <a:solidFill>
                  <a:srgbClr val="C00000"/>
                </a:solidFill>
                <a:latin typeface="Arial" panose="020B0604020202020204" pitchFamily="34" charset="0"/>
                <a:ea typeface="黑体" panose="02010609060101010101" pitchFamily="49" charset="-122"/>
              </a:rPr>
              <a:t>向 </a:t>
            </a:r>
            <a:r>
              <a:rPr lang="en-US" altLang="zh-CN" sz="2400" dirty="0">
                <a:solidFill>
                  <a:srgbClr val="C00000"/>
                </a:solidFill>
                <a:latin typeface="Arial" panose="020B0604020202020204" pitchFamily="34" charset="0"/>
                <a:ea typeface="黑体" panose="02010609060101010101" pitchFamily="49" charset="-122"/>
              </a:rPr>
              <a:t>H6 </a:t>
            </a:r>
            <a:r>
              <a:rPr lang="zh-CN" altLang="en-US" sz="2400" dirty="0">
                <a:solidFill>
                  <a:srgbClr val="C00000"/>
                </a:solidFill>
                <a:latin typeface="Arial" panose="020B0604020202020204" pitchFamily="34" charset="0"/>
                <a:ea typeface="黑体" panose="02010609060101010101" pitchFamily="49" charset="-122"/>
              </a:rPr>
              <a:t>发送分组</a:t>
            </a:r>
          </a:p>
        </p:txBody>
      </p:sp>
      <p:sp>
        <p:nvSpPr>
          <p:cNvPr id="34868" name="Rectangle 52"/>
          <p:cNvSpPr/>
          <p:nvPr/>
        </p:nvSpPr>
        <p:spPr>
          <a:xfrm>
            <a:off x="2351088" y="4076700"/>
            <a:ext cx="217487" cy="217488"/>
          </a:xfrm>
          <a:prstGeom prst="rect">
            <a:avLst/>
          </a:prstGeom>
          <a:solidFill>
            <a:srgbClr val="FFCC00"/>
          </a:solidFill>
          <a:ln w="9525" cap="flat" cmpd="sng">
            <a:solidFill>
              <a:schemeClr val="hlink"/>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4869" name="Rectangle 53"/>
          <p:cNvSpPr/>
          <p:nvPr/>
        </p:nvSpPr>
        <p:spPr>
          <a:xfrm>
            <a:off x="4008438" y="1616075"/>
            <a:ext cx="217487" cy="217488"/>
          </a:xfrm>
          <a:prstGeom prst="rect">
            <a:avLst/>
          </a:prstGeom>
          <a:solidFill>
            <a:srgbClr val="333399"/>
          </a:solidFill>
          <a:ln w="9525" cap="flat" cmpd="sng">
            <a:solidFill>
              <a:srgbClr val="333399"/>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4870" name="Rectangle 54"/>
          <p:cNvSpPr/>
          <p:nvPr/>
        </p:nvSpPr>
        <p:spPr>
          <a:xfrm>
            <a:off x="2351088" y="4076700"/>
            <a:ext cx="217487" cy="217488"/>
          </a:xfrm>
          <a:prstGeom prst="rect">
            <a:avLst/>
          </a:prstGeom>
          <a:solidFill>
            <a:srgbClr val="FFCC00"/>
          </a:solidFill>
          <a:ln w="9525" cap="flat" cmpd="sng">
            <a:solidFill>
              <a:srgbClr val="333399"/>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4871" name="Rectangle 55"/>
          <p:cNvSpPr/>
          <p:nvPr/>
        </p:nvSpPr>
        <p:spPr>
          <a:xfrm>
            <a:off x="4008438" y="1616075"/>
            <a:ext cx="217487" cy="217488"/>
          </a:xfrm>
          <a:prstGeom prst="rect">
            <a:avLst/>
          </a:prstGeom>
          <a:solidFill>
            <a:srgbClr val="333399"/>
          </a:solidFill>
          <a:ln w="9525" cap="flat" cmpd="sng">
            <a:solidFill>
              <a:srgbClr val="333399"/>
            </a:solidFill>
            <a:prstDash val="solid"/>
            <a:miter/>
            <a:headEnd type="none" w="med" len="med"/>
            <a:tailEnd type="none" w="med" len="med"/>
          </a:ln>
        </p:spPr>
        <p:txBody>
          <a:bodyPr wrap="none" anchor="ctr" anchorCtr="0"/>
          <a:lstStyle/>
          <a:p>
            <a:pPr algn="ctr"/>
            <a:endParaRPr lang="zh-CN" altLang="zh-CN" dirty="0">
              <a:solidFill>
                <a:srgbClr val="FFFF99"/>
              </a:solidFill>
              <a:latin typeface="Arial" panose="020B0604020202020204" pitchFamily="34" charset="0"/>
              <a:ea typeface="宋体" panose="02010600030101010101" pitchFamily="2" charset="-122"/>
            </a:endParaRPr>
          </a:p>
        </p:txBody>
      </p:sp>
      <p:sp>
        <p:nvSpPr>
          <p:cNvPr id="34872" name="Text Box 56"/>
          <p:cNvSpPr txBox="1"/>
          <p:nvPr/>
        </p:nvSpPr>
        <p:spPr>
          <a:xfrm>
            <a:off x="6600825" y="1720850"/>
            <a:ext cx="3230563" cy="460375"/>
          </a:xfrm>
          <a:prstGeom prst="rect">
            <a:avLst/>
          </a:prstGeom>
          <a:solidFill>
            <a:srgbClr val="FFFFCC"/>
          </a:solidFill>
          <a:ln w="76200" cap="flat" cmpd="tri">
            <a:solidFill>
              <a:srgbClr val="333399"/>
            </a:solidFill>
            <a:prstDash val="solid"/>
            <a:miter/>
            <a:headEnd type="none" w="med" len="med"/>
            <a:tailEnd type="none" w="med" len="med"/>
          </a:ln>
        </p:spPr>
        <p:txBody>
          <a:bodyPr wrap="none" anchor="t" anchorCtr="0">
            <a:spAutoFit/>
          </a:bodyPr>
          <a:lstStyle/>
          <a:p>
            <a:r>
              <a:rPr lang="zh-CN" altLang="en-US" sz="2400" dirty="0">
                <a:solidFill>
                  <a:schemeClr val="folHlink"/>
                </a:solidFill>
                <a:latin typeface="黑体" panose="02010609060101010101" pitchFamily="49" charset="-122"/>
                <a:ea typeface="黑体" panose="02010609060101010101" pitchFamily="49" charset="-122"/>
              </a:rPr>
              <a:t>注意分组路径的变化！</a:t>
            </a:r>
          </a:p>
        </p:txBody>
      </p:sp>
      <p:sp>
        <p:nvSpPr>
          <p:cNvPr id="64566" name="Text Box 57"/>
          <p:cNvSpPr txBox="1"/>
          <p:nvPr/>
        </p:nvSpPr>
        <p:spPr>
          <a:xfrm>
            <a:off x="2270125" y="2192338"/>
            <a:ext cx="944563" cy="398462"/>
          </a:xfrm>
          <a:prstGeom prst="rect">
            <a:avLst/>
          </a:prstGeom>
          <a:noFill/>
          <a:ln w="9525">
            <a:noFill/>
          </a:ln>
        </p:spPr>
        <p:txBody>
          <a:bodyPr wrap="none" anchor="t" anchorCtr="0">
            <a:spAutoFit/>
          </a:bodyPr>
          <a:lstStyle/>
          <a:p>
            <a:r>
              <a:rPr lang="zh-CN" altLang="en-US" sz="2000" dirty="0">
                <a:solidFill>
                  <a:schemeClr val="bg1"/>
                </a:solidFill>
                <a:latin typeface="Times New Roman" panose="02020603050405020304" pitchFamily="18" charset="0"/>
                <a:ea typeface="黑体" panose="02010609060101010101" pitchFamily="49" charset="-122"/>
              </a:rPr>
              <a:t>路由器</a:t>
            </a:r>
          </a:p>
        </p:txBody>
      </p:sp>
      <p:sp>
        <p:nvSpPr>
          <p:cNvPr id="64567" name="Text Box 58"/>
          <p:cNvSpPr txBox="1"/>
          <p:nvPr/>
        </p:nvSpPr>
        <p:spPr>
          <a:xfrm>
            <a:off x="1524000" y="3055938"/>
            <a:ext cx="690563" cy="398462"/>
          </a:xfrm>
          <a:prstGeom prst="rect">
            <a:avLst/>
          </a:prstGeom>
          <a:noFill/>
          <a:ln w="9525">
            <a:noFill/>
          </a:ln>
        </p:spPr>
        <p:txBody>
          <a:bodyPr wrap="none" anchor="t" anchorCtr="0">
            <a:spAutoFit/>
          </a:bodyPr>
          <a:lstStyle/>
          <a:p>
            <a:r>
              <a:rPr lang="zh-CN" altLang="en-US" sz="2000" dirty="0">
                <a:solidFill>
                  <a:schemeClr val="bg1"/>
                </a:solidFill>
                <a:latin typeface="Times New Roman" panose="02020603050405020304" pitchFamily="18" charset="0"/>
                <a:ea typeface="黑体" panose="02010609060101010101" pitchFamily="49" charset="-122"/>
              </a:rPr>
              <a:t>主机</a:t>
            </a:r>
          </a:p>
        </p:txBody>
      </p:sp>
      <p:sp>
        <p:nvSpPr>
          <p:cNvPr id="64568" name="Line 59"/>
          <p:cNvSpPr/>
          <p:nvPr/>
        </p:nvSpPr>
        <p:spPr>
          <a:xfrm>
            <a:off x="3143250" y="2479675"/>
            <a:ext cx="792163" cy="215900"/>
          </a:xfrm>
          <a:prstGeom prst="line">
            <a:avLst/>
          </a:prstGeom>
          <a:ln w="28575" cap="flat" cmpd="sng">
            <a:solidFill>
              <a:srgbClr val="333399"/>
            </a:solidFill>
            <a:prstDash val="solid"/>
            <a:round/>
            <a:headEnd type="none" w="med" len="med"/>
            <a:tailEnd type="triangle" w="med" len="lg"/>
          </a:ln>
        </p:spPr>
      </p:sp>
      <p:sp>
        <p:nvSpPr>
          <p:cNvPr id="64569" name="Line 60"/>
          <p:cNvSpPr/>
          <p:nvPr/>
        </p:nvSpPr>
        <p:spPr>
          <a:xfrm>
            <a:off x="1919288" y="3416300"/>
            <a:ext cx="360362" cy="576263"/>
          </a:xfrm>
          <a:prstGeom prst="line">
            <a:avLst/>
          </a:prstGeom>
          <a:ln w="28575" cap="flat" cmpd="sng">
            <a:solidFill>
              <a:srgbClr val="333399"/>
            </a:solidFill>
            <a:prstDash val="solid"/>
            <a:round/>
            <a:headEnd type="none" w="med" len="med"/>
            <a:tailEnd type="triangle" w="med" len="lg"/>
          </a:ln>
        </p:spPr>
      </p:sp>
      <p:sp>
        <p:nvSpPr>
          <p:cNvPr id="3" name="矩形 2"/>
          <p:cNvSpPr/>
          <p:nvPr>
            <p:custDataLst>
              <p:tags r:id="rId1"/>
            </p:custDataLst>
          </p:nvPr>
        </p:nvSpPr>
        <p:spPr>
          <a:xfrm>
            <a:off x="1079500" y="217170"/>
            <a:ext cx="7660640" cy="64516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因特网的起源与发展</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分组交换技术</a:t>
            </a:r>
          </a:p>
        </p:txBody>
      </p:sp>
      <p:sp>
        <p:nvSpPr>
          <p:cNvPr id="2" name="灯片编号占位符 4">
            <a:extLst>
              <a:ext uri="{FF2B5EF4-FFF2-40B4-BE49-F238E27FC236}">
                <a16:creationId xmlns:a16="http://schemas.microsoft.com/office/drawing/2014/main" id="{87AD44A0-B18E-8790-E8B6-1D9AF2DD6632}"/>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6</a:t>
            </a:fld>
            <a:endParaRPr lang="zh-CN" altLang="en-US" dirty="0"/>
          </a:p>
        </p:txBody>
      </p:sp>
      <p:sp>
        <p:nvSpPr>
          <p:cNvPr id="4" name="文本框 3">
            <a:extLst>
              <a:ext uri="{FF2B5EF4-FFF2-40B4-BE49-F238E27FC236}">
                <a16:creationId xmlns:a16="http://schemas.microsoft.com/office/drawing/2014/main" id="{C789C37E-9E1F-FF13-94DD-CD9F72E6D7D5}"/>
              </a:ext>
            </a:extLst>
          </p:cNvPr>
          <p:cNvSpPr txBox="1"/>
          <p:nvPr/>
        </p:nvSpPr>
        <p:spPr>
          <a:xfrm>
            <a:off x="2141244" y="4570968"/>
            <a:ext cx="507110" cy="369332"/>
          </a:xfrm>
          <a:prstGeom prst="rect">
            <a:avLst/>
          </a:prstGeom>
          <a:noFill/>
        </p:spPr>
        <p:txBody>
          <a:bodyPr wrap="square" rtlCol="0">
            <a:spAutoFit/>
          </a:bodyPr>
          <a:lstStyle/>
          <a:p>
            <a:r>
              <a:rPr lang="en-US" altLang="zh-CN" b="1" dirty="0"/>
              <a:t>H1</a:t>
            </a:r>
            <a:endParaRPr lang="zh-CN" altLang="en-US" b="1" dirty="0"/>
          </a:p>
        </p:txBody>
      </p:sp>
      <p:sp>
        <p:nvSpPr>
          <p:cNvPr id="5" name="文本框 4">
            <a:extLst>
              <a:ext uri="{FF2B5EF4-FFF2-40B4-BE49-F238E27FC236}">
                <a16:creationId xmlns:a16="http://schemas.microsoft.com/office/drawing/2014/main" id="{1081393D-E2BB-116F-C00C-6CC81B1CA545}"/>
              </a:ext>
            </a:extLst>
          </p:cNvPr>
          <p:cNvSpPr txBox="1"/>
          <p:nvPr/>
        </p:nvSpPr>
        <p:spPr>
          <a:xfrm>
            <a:off x="3754883" y="1043183"/>
            <a:ext cx="507110" cy="369332"/>
          </a:xfrm>
          <a:prstGeom prst="rect">
            <a:avLst/>
          </a:prstGeom>
          <a:noFill/>
        </p:spPr>
        <p:txBody>
          <a:bodyPr wrap="square" rtlCol="0">
            <a:spAutoFit/>
          </a:bodyPr>
          <a:lstStyle/>
          <a:p>
            <a:r>
              <a:rPr lang="en-US" altLang="zh-CN" b="1" dirty="0"/>
              <a:t>H2</a:t>
            </a:r>
            <a:endParaRPr lang="zh-CN" altLang="en-US" b="1" dirty="0"/>
          </a:p>
        </p:txBody>
      </p:sp>
      <p:sp>
        <p:nvSpPr>
          <p:cNvPr id="6" name="文本框 5">
            <a:extLst>
              <a:ext uri="{FF2B5EF4-FFF2-40B4-BE49-F238E27FC236}">
                <a16:creationId xmlns:a16="http://schemas.microsoft.com/office/drawing/2014/main" id="{FBBBEFEA-3372-A733-5BA3-ECB89C238905}"/>
              </a:ext>
            </a:extLst>
          </p:cNvPr>
          <p:cNvSpPr txBox="1"/>
          <p:nvPr/>
        </p:nvSpPr>
        <p:spPr>
          <a:xfrm>
            <a:off x="5814515" y="1193227"/>
            <a:ext cx="507110" cy="369332"/>
          </a:xfrm>
          <a:prstGeom prst="rect">
            <a:avLst/>
          </a:prstGeom>
          <a:noFill/>
        </p:spPr>
        <p:txBody>
          <a:bodyPr wrap="square" rtlCol="0">
            <a:spAutoFit/>
          </a:bodyPr>
          <a:lstStyle/>
          <a:p>
            <a:r>
              <a:rPr lang="en-US" altLang="zh-CN" b="1" dirty="0"/>
              <a:t>H4</a:t>
            </a:r>
            <a:endParaRPr lang="zh-CN" altLang="en-US" b="1" dirty="0"/>
          </a:p>
        </p:txBody>
      </p:sp>
      <p:sp>
        <p:nvSpPr>
          <p:cNvPr id="7" name="文本框 6">
            <a:extLst>
              <a:ext uri="{FF2B5EF4-FFF2-40B4-BE49-F238E27FC236}">
                <a16:creationId xmlns:a16="http://schemas.microsoft.com/office/drawing/2014/main" id="{B9010C5A-27F6-106F-468C-C0994CADE67B}"/>
              </a:ext>
            </a:extLst>
          </p:cNvPr>
          <p:cNvSpPr txBox="1"/>
          <p:nvPr/>
        </p:nvSpPr>
        <p:spPr>
          <a:xfrm>
            <a:off x="7723241" y="3091335"/>
            <a:ext cx="507110" cy="369332"/>
          </a:xfrm>
          <a:prstGeom prst="rect">
            <a:avLst/>
          </a:prstGeom>
          <a:noFill/>
        </p:spPr>
        <p:txBody>
          <a:bodyPr wrap="square" rtlCol="0">
            <a:spAutoFit/>
          </a:bodyPr>
          <a:lstStyle/>
          <a:p>
            <a:r>
              <a:rPr lang="en-US" altLang="zh-CN" b="1" dirty="0"/>
              <a:t>H6</a:t>
            </a:r>
            <a:endParaRPr lang="zh-CN" altLang="en-US" b="1" dirty="0"/>
          </a:p>
        </p:txBody>
      </p:sp>
      <p:sp>
        <p:nvSpPr>
          <p:cNvPr id="8" name="文本框 7">
            <a:extLst>
              <a:ext uri="{FF2B5EF4-FFF2-40B4-BE49-F238E27FC236}">
                <a16:creationId xmlns:a16="http://schemas.microsoft.com/office/drawing/2014/main" id="{89CD43CD-620C-ABAC-15BE-241A5B01603D}"/>
              </a:ext>
            </a:extLst>
          </p:cNvPr>
          <p:cNvSpPr txBox="1"/>
          <p:nvPr/>
        </p:nvSpPr>
        <p:spPr>
          <a:xfrm>
            <a:off x="7458075" y="5305981"/>
            <a:ext cx="507110" cy="369332"/>
          </a:xfrm>
          <a:prstGeom prst="rect">
            <a:avLst/>
          </a:prstGeom>
          <a:noFill/>
        </p:spPr>
        <p:txBody>
          <a:bodyPr wrap="square" rtlCol="0">
            <a:spAutoFit/>
          </a:bodyPr>
          <a:lstStyle/>
          <a:p>
            <a:r>
              <a:rPr lang="en-US" altLang="zh-CN" b="1" dirty="0"/>
              <a:t>H5</a:t>
            </a:r>
            <a:endParaRPr lang="zh-CN" altLang="en-US" b="1" dirty="0"/>
          </a:p>
        </p:txBody>
      </p:sp>
      <p:sp>
        <p:nvSpPr>
          <p:cNvPr id="9" name="文本框 8">
            <a:extLst>
              <a:ext uri="{FF2B5EF4-FFF2-40B4-BE49-F238E27FC236}">
                <a16:creationId xmlns:a16="http://schemas.microsoft.com/office/drawing/2014/main" id="{AE3401BF-ED46-B4FF-C88C-EA483BCBCD68}"/>
              </a:ext>
            </a:extLst>
          </p:cNvPr>
          <p:cNvSpPr txBox="1"/>
          <p:nvPr/>
        </p:nvSpPr>
        <p:spPr>
          <a:xfrm>
            <a:off x="3584194" y="5761298"/>
            <a:ext cx="507110" cy="369332"/>
          </a:xfrm>
          <a:prstGeom prst="rect">
            <a:avLst/>
          </a:prstGeom>
          <a:noFill/>
        </p:spPr>
        <p:txBody>
          <a:bodyPr wrap="square" rtlCol="0">
            <a:spAutoFit/>
          </a:bodyPr>
          <a:lstStyle/>
          <a:p>
            <a:r>
              <a:rPr lang="en-US" altLang="zh-CN" b="1" dirty="0"/>
              <a:t>H3</a:t>
            </a:r>
            <a:endParaRPr lang="zh-CN" altLang="en-US" b="1" dirty="0"/>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6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34864"/>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34864"/>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34865"/>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34865"/>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34865"/>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34867"/>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34867"/>
                                        </p:tgtEl>
                                        <p:attrNameLst>
                                          <p:attrName>style.visibility</p:attrName>
                                        </p:attrNameLst>
                                      </p:cBhvr>
                                      <p:tavLst>
                                        <p:tav tm="0">
                                          <p:val>
                                            <p:strVal val="hidden"/>
                                          </p:val>
                                        </p:tav>
                                        <p:tav tm="50000">
                                          <p:val>
                                            <p:strVal val="visible"/>
                                          </p:val>
                                        </p:tav>
                                      </p:tavLst>
                                    </p:anim>
                                  </p:childTnLst>
                                </p:cTn>
                              </p:par>
                            </p:childTnLst>
                          </p:cTn>
                        </p:par>
                        <p:par>
                          <p:cTn id="28" fill="hold">
                            <p:stCondLst>
                              <p:cond delay="5000"/>
                            </p:stCondLst>
                            <p:childTnLst>
                              <p:par>
                                <p:cTn id="29" presetID="1" presetClass="entr" presetSubtype="0" fill="hold" grpId="0" nodeType="afterEffect">
                                  <p:stCondLst>
                                    <p:cond delay="0"/>
                                  </p:stCondLst>
                                  <p:childTnLst>
                                    <p:set>
                                      <p:cBhvr>
                                        <p:cTn id="30" dur="1" fill="hold">
                                          <p:stCondLst>
                                            <p:cond delay="0"/>
                                          </p:stCondLst>
                                        </p:cTn>
                                        <p:tgtEl>
                                          <p:spTgt spid="34862"/>
                                        </p:tgtEl>
                                        <p:attrNameLst>
                                          <p:attrName>style.visibility</p:attrName>
                                        </p:attrNameLst>
                                      </p:cBhvr>
                                      <p:to>
                                        <p:strVal val="visible"/>
                                      </p:to>
                                    </p:set>
                                  </p:childTnLst>
                                </p:cTn>
                              </p:par>
                            </p:childTnLst>
                          </p:cTn>
                        </p:par>
                        <p:par>
                          <p:cTn id="31" fill="hold">
                            <p:stCondLst>
                              <p:cond delay="5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34862"/>
                                        </p:tgtEl>
                                        <p:attrNameLst>
                                          <p:attrName>ppt_x</p:attrName>
                                          <p:attrName>ppt_y</p:attrName>
                                        </p:attrNameLst>
                                      </p:cBhvr>
                                    </p:animMotion>
                                  </p:childTnLst>
                                </p:cTn>
                              </p:par>
                            </p:childTnLst>
                          </p:cTn>
                        </p:par>
                        <p:par>
                          <p:cTn id="34" fill="hold">
                            <p:stCondLst>
                              <p:cond delay="7000"/>
                            </p:stCondLst>
                            <p:childTnLst>
                              <p:par>
                                <p:cTn id="35" presetID="1" presetClass="exit" presetSubtype="0" fill="hold" grpId="2" nodeType="afterEffect">
                                  <p:stCondLst>
                                    <p:cond delay="0"/>
                                  </p:stCondLst>
                                  <p:childTnLst>
                                    <p:set>
                                      <p:cBhvr>
                                        <p:cTn id="36" dur="1" fill="hold">
                                          <p:stCondLst>
                                            <p:cond delay="0"/>
                                          </p:stCondLst>
                                        </p:cTn>
                                        <p:tgtEl>
                                          <p:spTgt spid="34862"/>
                                        </p:tgtEl>
                                        <p:attrNameLst>
                                          <p:attrName>style.visibility</p:attrName>
                                        </p:attrNameLst>
                                      </p:cBhvr>
                                      <p:to>
                                        <p:strVal val="hidden"/>
                                      </p:to>
                                    </p:set>
                                  </p:childTnLst>
                                </p:cTn>
                              </p:par>
                            </p:childTnLst>
                          </p:cTn>
                        </p:par>
                        <p:par>
                          <p:cTn id="37" fill="hold">
                            <p:stCondLst>
                              <p:cond delay="7000"/>
                            </p:stCondLst>
                            <p:childTnLst>
                              <p:par>
                                <p:cTn id="38" presetID="1" presetClass="entr" presetSubtype="0" fill="hold" grpId="0" nodeType="afterEffect">
                                  <p:stCondLst>
                                    <p:cond delay="0"/>
                                  </p:stCondLst>
                                  <p:childTnLst>
                                    <p:set>
                                      <p:cBhvr>
                                        <p:cTn id="39" dur="1" fill="hold">
                                          <p:stCondLst>
                                            <p:cond delay="0"/>
                                          </p:stCondLst>
                                        </p:cTn>
                                        <p:tgtEl>
                                          <p:spTgt spid="34872"/>
                                        </p:tgtEl>
                                        <p:attrNameLst>
                                          <p:attrName>style.visibility</p:attrName>
                                        </p:attrNameLst>
                                      </p:cBhvr>
                                      <p:to>
                                        <p:strVal val="visible"/>
                                      </p:to>
                                    </p:set>
                                  </p:childTnLst>
                                </p:cTn>
                              </p:par>
                            </p:childTnLst>
                          </p:cTn>
                        </p:par>
                        <p:par>
                          <p:cTn id="40" fill="hold">
                            <p:stCondLst>
                              <p:cond delay="7000"/>
                            </p:stCondLst>
                            <p:childTnLst>
                              <p:par>
                                <p:cTn id="41" presetID="35" presetClass="emph" presetSubtype="0" repeatCount="2000" fill="hold" grpId="1" nodeType="afterEffect">
                                  <p:stCondLst>
                                    <p:cond delay="0"/>
                                  </p:stCondLst>
                                  <p:childTnLst>
                                    <p:anim calcmode="discrete" valueType="str">
                                      <p:cBhvr>
                                        <p:cTn id="42" dur="1000" fill="hold"/>
                                        <p:tgtEl>
                                          <p:spTgt spid="34872"/>
                                        </p:tgtEl>
                                        <p:attrNameLst>
                                          <p:attrName>style.visibility</p:attrName>
                                        </p:attrNameLst>
                                      </p:cBhvr>
                                      <p:tavLst>
                                        <p:tav tm="0">
                                          <p:val>
                                            <p:strVal val="hidden"/>
                                          </p:val>
                                        </p:tav>
                                        <p:tav tm="50000">
                                          <p:val>
                                            <p:strVal val="visible"/>
                                          </p:val>
                                        </p:tav>
                                      </p:tavLst>
                                    </p:anim>
                                  </p:childTnLst>
                                </p:cTn>
                              </p:par>
                            </p:childTnLst>
                          </p:cTn>
                        </p:par>
                        <p:par>
                          <p:cTn id="43" fill="hold">
                            <p:stCondLst>
                              <p:cond delay="8000"/>
                            </p:stCondLst>
                            <p:childTnLst>
                              <p:par>
                                <p:cTn id="44" presetID="1" presetClass="entr" presetSubtype="0" fill="hold" grpId="0" nodeType="afterEffect">
                                  <p:stCondLst>
                                    <p:cond delay="0"/>
                                  </p:stCondLst>
                                  <p:childTnLst>
                                    <p:set>
                                      <p:cBhvr>
                                        <p:cTn id="45" dur="1" fill="hold">
                                          <p:stCondLst>
                                            <p:cond delay="0"/>
                                          </p:stCondLst>
                                        </p:cTn>
                                        <p:tgtEl>
                                          <p:spTgt spid="34868"/>
                                        </p:tgtEl>
                                        <p:attrNameLst>
                                          <p:attrName>style.visibility</p:attrName>
                                        </p:attrNameLst>
                                      </p:cBhvr>
                                      <p:to>
                                        <p:strVal val="visible"/>
                                      </p:to>
                                    </p:set>
                                  </p:childTnLst>
                                </p:cTn>
                              </p:par>
                            </p:childTnLst>
                          </p:cTn>
                        </p:par>
                        <p:par>
                          <p:cTn id="46" fill="hold">
                            <p:stCondLst>
                              <p:cond delay="8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34868"/>
                                        </p:tgtEl>
                                        <p:attrNameLst>
                                          <p:attrName>ppt_x</p:attrName>
                                          <p:attrName>ppt_y</p:attrName>
                                        </p:attrNameLst>
                                      </p:cBhvr>
                                    </p:animMotion>
                                  </p:childTnLst>
                                </p:cTn>
                              </p:par>
                            </p:childTnLst>
                          </p:cTn>
                        </p:par>
                        <p:par>
                          <p:cTn id="49" fill="hold">
                            <p:stCondLst>
                              <p:cond delay="10000"/>
                            </p:stCondLst>
                            <p:childTnLst>
                              <p:par>
                                <p:cTn id="50" presetID="1" presetClass="exit" presetSubtype="0" fill="hold" grpId="2" nodeType="afterEffect">
                                  <p:stCondLst>
                                    <p:cond delay="0"/>
                                  </p:stCondLst>
                                  <p:childTnLst>
                                    <p:set>
                                      <p:cBhvr>
                                        <p:cTn id="51" dur="1" fill="hold">
                                          <p:stCondLst>
                                            <p:cond delay="0"/>
                                          </p:stCondLst>
                                        </p:cTn>
                                        <p:tgtEl>
                                          <p:spTgt spid="34868"/>
                                        </p:tgtEl>
                                        <p:attrNameLst>
                                          <p:attrName>style.visibility</p:attrName>
                                        </p:attrNameLst>
                                      </p:cBhvr>
                                      <p:to>
                                        <p:strVal val="hidden"/>
                                      </p:to>
                                    </p:set>
                                  </p:childTnLst>
                                </p:cTn>
                              </p:par>
                            </p:childTnLst>
                          </p:cTn>
                        </p:par>
                        <p:par>
                          <p:cTn id="52" fill="hold">
                            <p:stCondLst>
                              <p:cond delay="10000"/>
                            </p:stCondLst>
                            <p:childTnLst>
                              <p:par>
                                <p:cTn id="53" presetID="1" presetClass="entr" presetSubtype="0" fill="hold" grpId="0" nodeType="afterEffect">
                                  <p:stCondLst>
                                    <p:cond delay="0"/>
                                  </p:stCondLst>
                                  <p:childTnLst>
                                    <p:set>
                                      <p:cBhvr>
                                        <p:cTn id="54" dur="1" fill="hold">
                                          <p:stCondLst>
                                            <p:cond delay="0"/>
                                          </p:stCondLst>
                                        </p:cTn>
                                        <p:tgtEl>
                                          <p:spTgt spid="34869"/>
                                        </p:tgtEl>
                                        <p:attrNameLst>
                                          <p:attrName>style.visibility</p:attrName>
                                        </p:attrNameLst>
                                      </p:cBhvr>
                                      <p:to>
                                        <p:strVal val="visible"/>
                                      </p:to>
                                    </p:set>
                                  </p:childTnLst>
                                </p:cTn>
                              </p:par>
                            </p:childTnLst>
                          </p:cTn>
                        </p:par>
                        <p:par>
                          <p:cTn id="55" fill="hold">
                            <p:stCondLst>
                              <p:cond delay="10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34869"/>
                                        </p:tgtEl>
                                        <p:attrNameLst>
                                          <p:attrName>ppt_x</p:attrName>
                                          <p:attrName>ppt_y</p:attrName>
                                        </p:attrNameLst>
                                      </p:cBhvr>
                                    </p:animMotion>
                                  </p:childTnLst>
                                </p:cTn>
                              </p:par>
                            </p:childTnLst>
                          </p:cTn>
                        </p:par>
                        <p:par>
                          <p:cTn id="58" fill="hold">
                            <p:stCondLst>
                              <p:cond delay="12000"/>
                            </p:stCondLst>
                            <p:childTnLst>
                              <p:par>
                                <p:cTn id="59" presetID="1" presetClass="exit" presetSubtype="0" fill="hold" grpId="2" nodeType="afterEffect">
                                  <p:stCondLst>
                                    <p:cond delay="0"/>
                                  </p:stCondLst>
                                  <p:childTnLst>
                                    <p:set>
                                      <p:cBhvr>
                                        <p:cTn id="60" dur="1" fill="hold">
                                          <p:stCondLst>
                                            <p:cond delay="0"/>
                                          </p:stCondLst>
                                        </p:cTn>
                                        <p:tgtEl>
                                          <p:spTgt spid="34869"/>
                                        </p:tgtEl>
                                        <p:attrNameLst>
                                          <p:attrName>style.visibility</p:attrName>
                                        </p:attrNameLst>
                                      </p:cBhvr>
                                      <p:to>
                                        <p:strVal val="hidden"/>
                                      </p:to>
                                    </p:set>
                                  </p:childTnLst>
                                </p:cTn>
                              </p:par>
                            </p:childTnLst>
                          </p:cTn>
                        </p:par>
                        <p:par>
                          <p:cTn id="61" fill="hold">
                            <p:stCondLst>
                              <p:cond delay="12000"/>
                            </p:stCondLst>
                            <p:childTnLst>
                              <p:par>
                                <p:cTn id="62" presetID="1" presetClass="entr" presetSubtype="0" fill="hold" grpId="0" nodeType="afterEffect">
                                  <p:stCondLst>
                                    <p:cond delay="0"/>
                                  </p:stCondLst>
                                  <p:childTnLst>
                                    <p:set>
                                      <p:cBhvr>
                                        <p:cTn id="63" dur="1" fill="hold">
                                          <p:stCondLst>
                                            <p:cond delay="0"/>
                                          </p:stCondLst>
                                        </p:cTn>
                                        <p:tgtEl>
                                          <p:spTgt spid="34870"/>
                                        </p:tgtEl>
                                        <p:attrNameLst>
                                          <p:attrName>style.visibility</p:attrName>
                                        </p:attrNameLst>
                                      </p:cBhvr>
                                      <p:to>
                                        <p:strVal val="visible"/>
                                      </p:to>
                                    </p:set>
                                  </p:childTnLst>
                                </p:cTn>
                              </p:par>
                            </p:childTnLst>
                          </p:cTn>
                        </p:par>
                        <p:par>
                          <p:cTn id="64" fill="hold">
                            <p:stCondLst>
                              <p:cond delay="12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34870"/>
                                        </p:tgtEl>
                                        <p:attrNameLst>
                                          <p:attrName>ppt_x</p:attrName>
                                          <p:attrName>ppt_y</p:attrName>
                                        </p:attrNameLst>
                                      </p:cBhvr>
                                    </p:animMotion>
                                  </p:childTnLst>
                                </p:cTn>
                              </p:par>
                            </p:childTnLst>
                          </p:cTn>
                        </p:par>
                        <p:par>
                          <p:cTn id="67" fill="hold">
                            <p:stCondLst>
                              <p:cond delay="14000"/>
                            </p:stCondLst>
                            <p:childTnLst>
                              <p:par>
                                <p:cTn id="68" presetID="1" presetClass="exit" presetSubtype="0" fill="hold" grpId="2" nodeType="afterEffect">
                                  <p:stCondLst>
                                    <p:cond delay="0"/>
                                  </p:stCondLst>
                                  <p:childTnLst>
                                    <p:set>
                                      <p:cBhvr>
                                        <p:cTn id="69" dur="1" fill="hold">
                                          <p:stCondLst>
                                            <p:cond delay="0"/>
                                          </p:stCondLst>
                                        </p:cTn>
                                        <p:tgtEl>
                                          <p:spTgt spid="34870"/>
                                        </p:tgtEl>
                                        <p:attrNameLst>
                                          <p:attrName>style.visibility</p:attrName>
                                        </p:attrNameLst>
                                      </p:cBhvr>
                                      <p:to>
                                        <p:strVal val="hidden"/>
                                      </p:to>
                                    </p:set>
                                  </p:childTnLst>
                                </p:cTn>
                              </p:par>
                            </p:childTnLst>
                          </p:cTn>
                        </p:par>
                        <p:par>
                          <p:cTn id="70" fill="hold">
                            <p:stCondLst>
                              <p:cond delay="14000"/>
                            </p:stCondLst>
                            <p:childTnLst>
                              <p:par>
                                <p:cTn id="71" presetID="1" presetClass="entr" presetSubtype="0" fill="hold" grpId="0" nodeType="afterEffect">
                                  <p:stCondLst>
                                    <p:cond delay="0"/>
                                  </p:stCondLst>
                                  <p:childTnLst>
                                    <p:set>
                                      <p:cBhvr>
                                        <p:cTn id="72" dur="1" fill="hold">
                                          <p:stCondLst>
                                            <p:cond delay="0"/>
                                          </p:stCondLst>
                                        </p:cTn>
                                        <p:tgtEl>
                                          <p:spTgt spid="34871"/>
                                        </p:tgtEl>
                                        <p:attrNameLst>
                                          <p:attrName>style.visibility</p:attrName>
                                        </p:attrNameLst>
                                      </p:cBhvr>
                                      <p:to>
                                        <p:strVal val="visible"/>
                                      </p:to>
                                    </p:set>
                                  </p:childTnLst>
                                </p:cTn>
                              </p:par>
                            </p:childTnLst>
                          </p:cTn>
                        </p:par>
                        <p:par>
                          <p:cTn id="73" fill="hold">
                            <p:stCondLst>
                              <p:cond delay="14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34871"/>
                                        </p:tgtEl>
                                        <p:attrNameLst>
                                          <p:attrName>ppt_x</p:attrName>
                                          <p:attrName>ppt_y</p:attrName>
                                        </p:attrNameLst>
                                      </p:cBhvr>
                                    </p:animMotion>
                                  </p:childTnLst>
                                </p:cTn>
                              </p:par>
                            </p:childTnLst>
                          </p:cTn>
                        </p:par>
                        <p:par>
                          <p:cTn id="76" fill="hold">
                            <p:stCondLst>
                              <p:cond delay="16000"/>
                            </p:stCondLst>
                            <p:childTnLst>
                              <p:par>
                                <p:cTn id="77" presetID="1" presetClass="exit" presetSubtype="0" fill="hold" grpId="2" nodeType="afterEffect">
                                  <p:stCondLst>
                                    <p:cond delay="0"/>
                                  </p:stCondLst>
                                  <p:childTnLst>
                                    <p:set>
                                      <p:cBhvr>
                                        <p:cTn id="78" dur="1" fill="hold">
                                          <p:stCondLst>
                                            <p:cond delay="0"/>
                                          </p:stCondLst>
                                        </p:cTn>
                                        <p:tgtEl>
                                          <p:spTgt spid="34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2" grpId="0" bldLvl="0" animBg="1"/>
      <p:bldP spid="34862" grpId="1" bldLvl="0" animBg="1"/>
      <p:bldP spid="34862" grpId="2" bldLvl="0" animBg="1"/>
      <p:bldP spid="34864" grpId="0" bldLvl="0" animBg="1"/>
      <p:bldP spid="34864" grpId="1" bldLvl="0" animBg="1"/>
      <p:bldP spid="34864" grpId="2" bldLvl="0" animBg="1"/>
      <p:bldP spid="34865" grpId="0" bldLvl="0" animBg="1"/>
      <p:bldP spid="34865" grpId="1" bldLvl="0" animBg="1"/>
      <p:bldP spid="34865" grpId="2" bldLvl="0" animBg="1"/>
      <p:bldP spid="34867" grpId="0" bldLvl="0" animBg="1"/>
      <p:bldP spid="34867" grpId="1" bldLvl="0" animBg="1"/>
      <p:bldP spid="34868" grpId="0" bldLvl="0" animBg="1"/>
      <p:bldP spid="34868" grpId="1" bldLvl="0" animBg="1"/>
      <p:bldP spid="34868" grpId="2" bldLvl="0" animBg="1"/>
      <p:bldP spid="34869" grpId="0" bldLvl="0" animBg="1"/>
      <p:bldP spid="34869" grpId="1" bldLvl="0" animBg="1"/>
      <p:bldP spid="34869" grpId="2" bldLvl="0" animBg="1"/>
      <p:bldP spid="34870" grpId="0" bldLvl="0" animBg="1"/>
      <p:bldP spid="34870" grpId="1" bldLvl="0" animBg="1"/>
      <p:bldP spid="34870" grpId="2" bldLvl="0" animBg="1"/>
      <p:bldP spid="34871" grpId="0" bldLvl="0" animBg="1"/>
      <p:bldP spid="34871" grpId="1" bldLvl="0" animBg="1"/>
      <p:bldP spid="34871" grpId="2" bldLvl="0" animBg="1"/>
      <p:bldP spid="34872" grpId="0" bldLvl="0" animBg="1"/>
      <p:bldP spid="34872"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5"/>
          <p:cNvGrpSpPr/>
          <p:nvPr/>
        </p:nvGrpSpPr>
        <p:grpSpPr>
          <a:xfrm>
            <a:off x="5067300" y="1889125"/>
            <a:ext cx="4090988" cy="3667125"/>
            <a:chOff x="2256" y="2386"/>
            <a:chExt cx="2147" cy="1919"/>
          </a:xfrm>
        </p:grpSpPr>
        <p:sp>
          <p:nvSpPr>
            <p:cNvPr id="65539" name="Oval 6"/>
            <p:cNvSpPr/>
            <p:nvPr/>
          </p:nvSpPr>
          <p:spPr>
            <a:xfrm rot="-1674972">
              <a:off x="2346" y="2526"/>
              <a:ext cx="1015" cy="69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0" name="Oval 7"/>
            <p:cNvSpPr/>
            <p:nvPr/>
          </p:nvSpPr>
          <p:spPr>
            <a:xfrm rot="-774972">
              <a:off x="3025" y="2386"/>
              <a:ext cx="887" cy="64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1" name="Oval 8"/>
            <p:cNvSpPr/>
            <p:nvPr/>
          </p:nvSpPr>
          <p:spPr>
            <a:xfrm rot="-174972">
              <a:off x="3673" y="2621"/>
              <a:ext cx="655" cy="83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2" name="Oval 9"/>
            <p:cNvSpPr/>
            <p:nvPr/>
          </p:nvSpPr>
          <p:spPr>
            <a:xfrm rot="-3234972">
              <a:off x="3749" y="3102"/>
              <a:ext cx="687" cy="610"/>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3" name="Oval 10"/>
            <p:cNvSpPr/>
            <p:nvPr/>
          </p:nvSpPr>
          <p:spPr>
            <a:xfrm rot="-1674972">
              <a:off x="3052" y="3445"/>
              <a:ext cx="1110" cy="772"/>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4" name="Oval 11"/>
            <p:cNvSpPr/>
            <p:nvPr/>
          </p:nvSpPr>
          <p:spPr>
            <a:xfrm rot="-594972">
              <a:off x="2616" y="3772"/>
              <a:ext cx="793" cy="533"/>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5" name="Oval 12"/>
            <p:cNvSpPr/>
            <p:nvPr/>
          </p:nvSpPr>
          <p:spPr>
            <a:xfrm rot="-1674972">
              <a:off x="2311" y="3539"/>
              <a:ext cx="503" cy="631"/>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6" name="Oval 13"/>
            <p:cNvSpPr/>
            <p:nvPr/>
          </p:nvSpPr>
          <p:spPr>
            <a:xfrm rot="-3534972">
              <a:off x="2155" y="3109"/>
              <a:ext cx="695" cy="504"/>
            </a:xfrm>
            <a:prstGeom prst="ellipse">
              <a:avLst/>
            </a:prstGeom>
            <a:solidFill>
              <a:srgbClr val="FFFF99"/>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47" name="Freeform 14"/>
            <p:cNvSpPr/>
            <p:nvPr/>
          </p:nvSpPr>
          <p:spPr>
            <a:xfrm>
              <a:off x="2358" y="2506"/>
              <a:ext cx="1931" cy="1684"/>
            </a:xfrm>
            <a:custGeom>
              <a:avLst/>
              <a:gdLst/>
              <a:ahLst/>
              <a:cxnLst>
                <a:cxn ang="0">
                  <a:pos x="579" y="263"/>
                </a:cxn>
                <a:cxn ang="0">
                  <a:pos x="632" y="168"/>
                </a:cxn>
                <a:cxn ang="0">
                  <a:pos x="695" y="126"/>
                </a:cxn>
                <a:cxn ang="0">
                  <a:pos x="916" y="115"/>
                </a:cxn>
                <a:cxn ang="0">
                  <a:pos x="1095" y="52"/>
                </a:cxn>
                <a:cxn ang="0">
                  <a:pos x="1158" y="21"/>
                </a:cxn>
                <a:cxn ang="0">
                  <a:pos x="1221" y="0"/>
                </a:cxn>
                <a:cxn ang="0">
                  <a:pos x="1337" y="42"/>
                </a:cxn>
                <a:cxn ang="0">
                  <a:pos x="1400" y="84"/>
                </a:cxn>
                <a:cxn ang="0">
                  <a:pos x="1432" y="105"/>
                </a:cxn>
                <a:cxn ang="0">
                  <a:pos x="1505" y="158"/>
                </a:cxn>
                <a:cxn ang="0">
                  <a:pos x="1526" y="189"/>
                </a:cxn>
                <a:cxn ang="0">
                  <a:pos x="1558" y="210"/>
                </a:cxn>
                <a:cxn ang="0">
                  <a:pos x="1653" y="294"/>
                </a:cxn>
                <a:cxn ang="0">
                  <a:pos x="1737" y="368"/>
                </a:cxn>
                <a:cxn ang="0">
                  <a:pos x="1800" y="389"/>
                </a:cxn>
                <a:cxn ang="0">
                  <a:pos x="1832" y="410"/>
                </a:cxn>
                <a:cxn ang="0">
                  <a:pos x="1916" y="589"/>
                </a:cxn>
                <a:cxn ang="0">
                  <a:pos x="1842" y="1084"/>
                </a:cxn>
                <a:cxn ang="0">
                  <a:pos x="1769" y="1168"/>
                </a:cxn>
                <a:cxn ang="0">
                  <a:pos x="1653" y="1284"/>
                </a:cxn>
                <a:cxn ang="0">
                  <a:pos x="1590" y="1347"/>
                </a:cxn>
                <a:cxn ang="0">
                  <a:pos x="1558" y="1368"/>
                </a:cxn>
                <a:cxn ang="0">
                  <a:pos x="1474" y="1431"/>
                </a:cxn>
                <a:cxn ang="0">
                  <a:pos x="1411" y="1453"/>
                </a:cxn>
                <a:cxn ang="0">
                  <a:pos x="1253" y="1579"/>
                </a:cxn>
                <a:cxn ang="0">
                  <a:pos x="1190" y="1621"/>
                </a:cxn>
                <a:cxn ang="0">
                  <a:pos x="1000" y="1684"/>
                </a:cxn>
                <a:cxn ang="0">
                  <a:pos x="432" y="1653"/>
                </a:cxn>
                <a:cxn ang="0">
                  <a:pos x="337" y="1621"/>
                </a:cxn>
                <a:cxn ang="0">
                  <a:pos x="242" y="1558"/>
                </a:cxn>
                <a:cxn ang="0">
                  <a:pos x="168" y="1463"/>
                </a:cxn>
                <a:cxn ang="0">
                  <a:pos x="126" y="1400"/>
                </a:cxn>
                <a:cxn ang="0">
                  <a:pos x="105" y="1368"/>
                </a:cxn>
                <a:cxn ang="0">
                  <a:pos x="21" y="1242"/>
                </a:cxn>
                <a:cxn ang="0">
                  <a:pos x="32" y="1031"/>
                </a:cxn>
                <a:cxn ang="0">
                  <a:pos x="42" y="821"/>
                </a:cxn>
                <a:cxn ang="0">
                  <a:pos x="84" y="631"/>
                </a:cxn>
                <a:cxn ang="0">
                  <a:pos x="200" y="337"/>
                </a:cxn>
                <a:cxn ang="0">
                  <a:pos x="242" y="263"/>
                </a:cxn>
                <a:cxn ang="0">
                  <a:pos x="305" y="252"/>
                </a:cxn>
                <a:cxn ang="0">
                  <a:pos x="326" y="189"/>
                </a:cxn>
                <a:cxn ang="0">
                  <a:pos x="400" y="147"/>
                </a:cxn>
                <a:cxn ang="0">
                  <a:pos x="432" y="168"/>
                </a:cxn>
                <a:cxn ang="0">
                  <a:pos x="453" y="200"/>
                </a:cxn>
                <a:cxn ang="0">
                  <a:pos x="537" y="210"/>
                </a:cxn>
                <a:cxn ang="0">
                  <a:pos x="558" y="242"/>
                </a:cxn>
                <a:cxn ang="0">
                  <a:pos x="579" y="263"/>
                </a:cxn>
              </a:cxnLst>
              <a:rect l="0" t="0" r="0" b="0"/>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ln>
          </p:spPr>
          <p:txBody>
            <a:bodyPr/>
            <a:lstStyle/>
            <a:p>
              <a:endParaRPr lang="zh-CN" altLang="en-US"/>
            </a:p>
          </p:txBody>
        </p:sp>
      </p:grpSp>
      <p:sp>
        <p:nvSpPr>
          <p:cNvPr id="65548" name="Line 15"/>
          <p:cNvSpPr/>
          <p:nvPr/>
        </p:nvSpPr>
        <p:spPr>
          <a:xfrm flipV="1">
            <a:off x="6199188" y="2124075"/>
            <a:ext cx="1281112" cy="555625"/>
          </a:xfrm>
          <a:prstGeom prst="line">
            <a:avLst/>
          </a:prstGeom>
          <a:ln w="28575" cap="flat" cmpd="sng">
            <a:solidFill>
              <a:schemeClr val="tx1"/>
            </a:solidFill>
            <a:prstDash val="solid"/>
            <a:round/>
            <a:headEnd type="none" w="med" len="med"/>
            <a:tailEnd type="none" w="med" len="med"/>
          </a:ln>
        </p:spPr>
      </p:sp>
      <p:sp>
        <p:nvSpPr>
          <p:cNvPr id="65549" name="Line 16"/>
          <p:cNvSpPr/>
          <p:nvPr/>
        </p:nvSpPr>
        <p:spPr>
          <a:xfrm>
            <a:off x="7637463" y="2198688"/>
            <a:ext cx="757237" cy="1398587"/>
          </a:xfrm>
          <a:prstGeom prst="line">
            <a:avLst/>
          </a:prstGeom>
          <a:ln w="28575" cap="flat" cmpd="sng">
            <a:solidFill>
              <a:schemeClr val="tx1"/>
            </a:solidFill>
            <a:prstDash val="solid"/>
            <a:round/>
            <a:headEnd type="none" w="med" len="med"/>
            <a:tailEnd type="none" w="med" len="med"/>
          </a:ln>
        </p:spPr>
      </p:sp>
      <p:sp>
        <p:nvSpPr>
          <p:cNvPr id="65550" name="Line 17"/>
          <p:cNvSpPr/>
          <p:nvPr/>
        </p:nvSpPr>
        <p:spPr>
          <a:xfrm flipH="1">
            <a:off x="5443538" y="2771775"/>
            <a:ext cx="665162" cy="1255713"/>
          </a:xfrm>
          <a:prstGeom prst="line">
            <a:avLst/>
          </a:prstGeom>
          <a:ln w="28575" cap="flat" cmpd="sng">
            <a:solidFill>
              <a:schemeClr val="tx1"/>
            </a:solidFill>
            <a:prstDash val="solid"/>
            <a:round/>
            <a:headEnd type="none" w="med" len="med"/>
            <a:tailEnd type="none" w="med" len="med"/>
          </a:ln>
        </p:spPr>
      </p:sp>
      <p:sp>
        <p:nvSpPr>
          <p:cNvPr id="65551" name="Line 18"/>
          <p:cNvSpPr/>
          <p:nvPr/>
        </p:nvSpPr>
        <p:spPr>
          <a:xfrm>
            <a:off x="5484813" y="4205288"/>
            <a:ext cx="1520825" cy="882650"/>
          </a:xfrm>
          <a:prstGeom prst="line">
            <a:avLst/>
          </a:prstGeom>
          <a:ln w="28575" cap="flat" cmpd="sng">
            <a:solidFill>
              <a:schemeClr val="tx1"/>
            </a:solidFill>
            <a:prstDash val="solid"/>
            <a:round/>
            <a:headEnd type="none" w="med" len="med"/>
            <a:tailEnd type="none" w="med" len="med"/>
          </a:ln>
        </p:spPr>
      </p:sp>
      <p:sp>
        <p:nvSpPr>
          <p:cNvPr id="65552" name="Line 19"/>
          <p:cNvSpPr/>
          <p:nvPr/>
        </p:nvSpPr>
        <p:spPr>
          <a:xfrm flipV="1">
            <a:off x="7069138" y="3873500"/>
            <a:ext cx="1325562" cy="1306513"/>
          </a:xfrm>
          <a:prstGeom prst="line">
            <a:avLst/>
          </a:prstGeom>
          <a:ln w="28575" cap="flat" cmpd="sng">
            <a:solidFill>
              <a:schemeClr val="tx1"/>
            </a:solidFill>
            <a:prstDash val="solid"/>
            <a:round/>
            <a:headEnd type="none" w="med" len="med"/>
            <a:tailEnd type="none" w="med" len="med"/>
          </a:ln>
        </p:spPr>
      </p:sp>
      <p:sp>
        <p:nvSpPr>
          <p:cNvPr id="65553" name="Line 20"/>
          <p:cNvSpPr/>
          <p:nvPr/>
        </p:nvSpPr>
        <p:spPr>
          <a:xfrm>
            <a:off x="6251575" y="2778125"/>
            <a:ext cx="2125663" cy="946150"/>
          </a:xfrm>
          <a:prstGeom prst="line">
            <a:avLst/>
          </a:prstGeom>
          <a:ln w="28575" cap="flat" cmpd="sng">
            <a:solidFill>
              <a:schemeClr val="tx1"/>
            </a:solidFill>
            <a:prstDash val="solid"/>
            <a:round/>
            <a:headEnd type="none" w="med" len="med"/>
            <a:tailEnd type="none" w="med" len="med"/>
          </a:ln>
        </p:spPr>
      </p:sp>
      <p:sp>
        <p:nvSpPr>
          <p:cNvPr id="65554" name="Line 21"/>
          <p:cNvSpPr/>
          <p:nvPr/>
        </p:nvSpPr>
        <p:spPr>
          <a:xfrm>
            <a:off x="6149975" y="2614613"/>
            <a:ext cx="1000125" cy="2471737"/>
          </a:xfrm>
          <a:prstGeom prst="line">
            <a:avLst/>
          </a:prstGeom>
          <a:ln w="28575" cap="flat" cmpd="sng">
            <a:solidFill>
              <a:schemeClr val="tx1"/>
            </a:solidFill>
            <a:prstDash val="solid"/>
            <a:round/>
            <a:headEnd type="none" w="med" len="med"/>
            <a:tailEnd type="none" w="med" len="med"/>
          </a:ln>
        </p:spPr>
      </p:sp>
      <p:sp>
        <p:nvSpPr>
          <p:cNvPr id="65555" name="Line 22"/>
          <p:cNvSpPr/>
          <p:nvPr/>
        </p:nvSpPr>
        <p:spPr>
          <a:xfrm flipV="1">
            <a:off x="6473825" y="5157788"/>
            <a:ext cx="639763" cy="549275"/>
          </a:xfrm>
          <a:prstGeom prst="line">
            <a:avLst/>
          </a:prstGeom>
          <a:ln w="19050" cap="flat" cmpd="sng">
            <a:solidFill>
              <a:schemeClr val="tx1"/>
            </a:solidFill>
            <a:prstDash val="solid"/>
            <a:round/>
            <a:headEnd type="none" w="med" len="med"/>
            <a:tailEnd type="none" w="med" len="med"/>
          </a:ln>
        </p:spPr>
      </p:sp>
      <p:sp>
        <p:nvSpPr>
          <p:cNvPr id="65556" name="Line 23"/>
          <p:cNvSpPr/>
          <p:nvPr/>
        </p:nvSpPr>
        <p:spPr>
          <a:xfrm rot="-5400000">
            <a:off x="7397750" y="1806575"/>
            <a:ext cx="336550" cy="3175"/>
          </a:xfrm>
          <a:prstGeom prst="line">
            <a:avLst/>
          </a:prstGeom>
          <a:ln w="19050" cap="flat" cmpd="sng">
            <a:solidFill>
              <a:schemeClr val="tx1"/>
            </a:solidFill>
            <a:prstDash val="solid"/>
            <a:round/>
            <a:headEnd type="none" w="med" len="med"/>
            <a:tailEnd type="none" w="med" len="med"/>
          </a:ln>
        </p:spPr>
      </p:sp>
      <p:sp>
        <p:nvSpPr>
          <p:cNvPr id="65557" name="Line 24"/>
          <p:cNvSpPr/>
          <p:nvPr/>
        </p:nvSpPr>
        <p:spPr>
          <a:xfrm>
            <a:off x="8486775" y="3873500"/>
            <a:ext cx="639763" cy="1008063"/>
          </a:xfrm>
          <a:prstGeom prst="line">
            <a:avLst/>
          </a:prstGeom>
          <a:ln w="19050" cap="flat" cmpd="sng">
            <a:solidFill>
              <a:schemeClr val="tx1"/>
            </a:solidFill>
            <a:prstDash val="solid"/>
            <a:round/>
            <a:headEnd type="none" w="med" len="med"/>
            <a:tailEnd type="none" w="med" len="med"/>
          </a:ln>
        </p:spPr>
      </p:sp>
      <p:sp>
        <p:nvSpPr>
          <p:cNvPr id="65558" name="Line 25"/>
          <p:cNvSpPr/>
          <p:nvPr/>
        </p:nvSpPr>
        <p:spPr>
          <a:xfrm flipV="1">
            <a:off x="4565650" y="4130675"/>
            <a:ext cx="644525" cy="6350"/>
          </a:xfrm>
          <a:prstGeom prst="line">
            <a:avLst/>
          </a:prstGeom>
          <a:ln w="19050" cap="flat" cmpd="sng">
            <a:solidFill>
              <a:schemeClr val="tx1"/>
            </a:solidFill>
            <a:prstDash val="solid"/>
            <a:round/>
            <a:headEnd type="none" w="med" len="med"/>
            <a:tailEnd type="none" w="med" len="med"/>
          </a:ln>
        </p:spPr>
      </p:sp>
      <p:sp>
        <p:nvSpPr>
          <p:cNvPr id="65559" name="Line 26"/>
          <p:cNvSpPr/>
          <p:nvPr/>
        </p:nvSpPr>
        <p:spPr>
          <a:xfrm rot="5400000" flipH="1">
            <a:off x="5722938" y="2239963"/>
            <a:ext cx="773112" cy="1587"/>
          </a:xfrm>
          <a:prstGeom prst="line">
            <a:avLst/>
          </a:prstGeom>
          <a:ln w="19050" cap="flat" cmpd="sng">
            <a:solidFill>
              <a:schemeClr val="tx1"/>
            </a:solidFill>
            <a:prstDash val="solid"/>
            <a:round/>
            <a:headEnd type="none" w="med" len="med"/>
            <a:tailEnd type="none" w="med" len="med"/>
          </a:ln>
        </p:spPr>
      </p:sp>
      <p:sp>
        <p:nvSpPr>
          <p:cNvPr id="65560" name="Text Box 27"/>
          <p:cNvSpPr txBox="1"/>
          <p:nvPr/>
        </p:nvSpPr>
        <p:spPr>
          <a:xfrm>
            <a:off x="4221163" y="3498850"/>
            <a:ext cx="493712" cy="398463"/>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H1</a:t>
            </a:r>
          </a:p>
        </p:txBody>
      </p:sp>
      <p:sp>
        <p:nvSpPr>
          <p:cNvPr id="65561" name="Oval 28"/>
          <p:cNvSpPr/>
          <p:nvPr/>
        </p:nvSpPr>
        <p:spPr>
          <a:xfrm>
            <a:off x="5194300" y="3873500"/>
            <a:ext cx="560388" cy="561975"/>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A</a:t>
            </a:r>
          </a:p>
        </p:txBody>
      </p:sp>
      <p:sp>
        <p:nvSpPr>
          <p:cNvPr id="65562" name="Line 29"/>
          <p:cNvSpPr/>
          <p:nvPr/>
        </p:nvSpPr>
        <p:spPr>
          <a:xfrm flipV="1">
            <a:off x="8486775" y="3276600"/>
            <a:ext cx="806450" cy="412750"/>
          </a:xfrm>
          <a:prstGeom prst="line">
            <a:avLst/>
          </a:prstGeom>
          <a:ln w="19050" cap="flat" cmpd="sng">
            <a:solidFill>
              <a:schemeClr val="tx1"/>
            </a:solidFill>
            <a:prstDash val="solid"/>
            <a:round/>
            <a:headEnd type="none" w="med" len="med"/>
            <a:tailEnd type="none" w="med" len="med"/>
          </a:ln>
        </p:spPr>
      </p:sp>
      <p:sp>
        <p:nvSpPr>
          <p:cNvPr id="65563" name="AutoShape 30"/>
          <p:cNvSpPr/>
          <p:nvPr/>
        </p:nvSpPr>
        <p:spPr>
          <a:xfrm flipV="1">
            <a:off x="8039100" y="5562600"/>
            <a:ext cx="1079500" cy="387350"/>
          </a:xfrm>
          <a:prstGeom prst="wedgeRoundRectCallout">
            <a:avLst>
              <a:gd name="adj1" fmla="val -66181"/>
              <a:gd name="adj2" fmla="val 131963"/>
              <a:gd name="adj3" fmla="val 16667"/>
            </a:avLst>
          </a:prstGeom>
          <a:solidFill>
            <a:schemeClr val="bg1"/>
          </a:solidFill>
          <a:ln w="9525" cap="flat" cmpd="sng">
            <a:solidFill>
              <a:schemeClr val="tx1"/>
            </a:solidFill>
            <a:prstDash val="solid"/>
            <a:miter/>
            <a:headEnd type="none" w="med" len="med"/>
            <a:tailEnd type="none" w="med" len="med"/>
          </a:ln>
        </p:spPr>
        <p:txBody>
          <a:bodyPr rot="10800000" wrap="none" anchor="ctr" anchorCtr="0"/>
          <a:lstStyle/>
          <a:p>
            <a:pPr algn="ctr"/>
            <a:endParaRPr lang="zh-CN" altLang="zh-CN" sz="2400" dirty="0">
              <a:latin typeface="Times New Roman" panose="02020603050405020304" pitchFamily="18" charset="0"/>
              <a:ea typeface="宋体" panose="02010600030101010101" pitchFamily="2" charset="-122"/>
            </a:endParaRPr>
          </a:p>
        </p:txBody>
      </p:sp>
      <p:sp>
        <p:nvSpPr>
          <p:cNvPr id="65564" name="Text Box 31"/>
          <p:cNvSpPr txBox="1"/>
          <p:nvPr/>
        </p:nvSpPr>
        <p:spPr>
          <a:xfrm>
            <a:off x="8142288" y="5553075"/>
            <a:ext cx="944562" cy="398463"/>
          </a:xfrm>
          <a:prstGeom prst="rect">
            <a:avLst/>
          </a:prstGeom>
          <a:noFill/>
          <a:ln w="9525">
            <a:noFill/>
          </a:ln>
        </p:spPr>
        <p:txBody>
          <a:bodyPr wrap="none" anchor="t" anchorCtr="0">
            <a:spAutoFit/>
          </a:bodyPr>
          <a:lstStyle/>
          <a:p>
            <a:r>
              <a:rPr lang="zh-CN" altLang="en-US" sz="2000" dirty="0">
                <a:solidFill>
                  <a:srgbClr val="333399"/>
                </a:solidFill>
                <a:latin typeface="Times New Roman" panose="02020603050405020304" pitchFamily="18" charset="0"/>
                <a:ea typeface="黑体" panose="02010609060101010101" pitchFamily="49" charset="-122"/>
              </a:rPr>
              <a:t>互联网</a:t>
            </a:r>
          </a:p>
        </p:txBody>
      </p:sp>
      <p:pic>
        <p:nvPicPr>
          <p:cNvPr id="65565" name="Picture 32"/>
          <p:cNvPicPr/>
          <p:nvPr/>
        </p:nvPicPr>
        <p:blipFill>
          <a:blip r:embed="rId3"/>
          <a:stretch>
            <a:fillRect/>
          </a:stretch>
        </p:blipFill>
        <p:spPr>
          <a:xfrm>
            <a:off x="7251700" y="1196975"/>
            <a:ext cx="585788" cy="593725"/>
          </a:xfrm>
          <a:prstGeom prst="rect">
            <a:avLst/>
          </a:prstGeom>
          <a:noFill/>
          <a:ln w="9525">
            <a:noFill/>
          </a:ln>
        </p:spPr>
      </p:pic>
      <p:pic>
        <p:nvPicPr>
          <p:cNvPr id="65566" name="Picture 33"/>
          <p:cNvPicPr/>
          <p:nvPr/>
        </p:nvPicPr>
        <p:blipFill>
          <a:blip r:embed="rId3"/>
          <a:stretch>
            <a:fillRect/>
          </a:stretch>
        </p:blipFill>
        <p:spPr>
          <a:xfrm>
            <a:off x="9178925" y="2911475"/>
            <a:ext cx="587375" cy="593725"/>
          </a:xfrm>
          <a:prstGeom prst="rect">
            <a:avLst/>
          </a:prstGeom>
          <a:noFill/>
          <a:ln w="9525">
            <a:noFill/>
          </a:ln>
        </p:spPr>
      </p:pic>
      <p:pic>
        <p:nvPicPr>
          <p:cNvPr id="65567" name="Picture 34"/>
          <p:cNvPicPr/>
          <p:nvPr/>
        </p:nvPicPr>
        <p:blipFill>
          <a:blip r:embed="rId3"/>
          <a:stretch>
            <a:fillRect/>
          </a:stretch>
        </p:blipFill>
        <p:spPr>
          <a:xfrm>
            <a:off x="5951538" y="5445125"/>
            <a:ext cx="585787" cy="593725"/>
          </a:xfrm>
          <a:prstGeom prst="rect">
            <a:avLst/>
          </a:prstGeom>
          <a:noFill/>
          <a:ln w="9525">
            <a:noFill/>
          </a:ln>
        </p:spPr>
      </p:pic>
      <p:pic>
        <p:nvPicPr>
          <p:cNvPr id="65568" name="Picture 35"/>
          <p:cNvPicPr/>
          <p:nvPr/>
        </p:nvPicPr>
        <p:blipFill>
          <a:blip r:embed="rId3"/>
          <a:stretch>
            <a:fillRect/>
          </a:stretch>
        </p:blipFill>
        <p:spPr>
          <a:xfrm>
            <a:off x="8943975" y="4699000"/>
            <a:ext cx="585788" cy="593725"/>
          </a:xfrm>
          <a:prstGeom prst="rect">
            <a:avLst/>
          </a:prstGeom>
          <a:noFill/>
          <a:ln w="9525">
            <a:noFill/>
          </a:ln>
        </p:spPr>
      </p:pic>
      <p:pic>
        <p:nvPicPr>
          <p:cNvPr id="65569" name="Picture 36"/>
          <p:cNvPicPr/>
          <p:nvPr/>
        </p:nvPicPr>
        <p:blipFill>
          <a:blip r:embed="rId3"/>
          <a:stretch>
            <a:fillRect/>
          </a:stretch>
        </p:blipFill>
        <p:spPr>
          <a:xfrm>
            <a:off x="5834063" y="1395413"/>
            <a:ext cx="587375" cy="595312"/>
          </a:xfrm>
          <a:prstGeom prst="rect">
            <a:avLst/>
          </a:prstGeom>
          <a:noFill/>
          <a:ln w="9525">
            <a:noFill/>
          </a:ln>
        </p:spPr>
      </p:pic>
      <p:sp>
        <p:nvSpPr>
          <p:cNvPr id="65570" name="Oval 37"/>
          <p:cNvSpPr/>
          <p:nvPr/>
        </p:nvSpPr>
        <p:spPr>
          <a:xfrm>
            <a:off x="5918200" y="2506663"/>
            <a:ext cx="528638" cy="530225"/>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B</a:t>
            </a:r>
          </a:p>
        </p:txBody>
      </p:sp>
      <p:sp>
        <p:nvSpPr>
          <p:cNvPr id="65571" name="Oval 38"/>
          <p:cNvSpPr/>
          <p:nvPr/>
        </p:nvSpPr>
        <p:spPr>
          <a:xfrm>
            <a:off x="7339013" y="1895475"/>
            <a:ext cx="515937" cy="517525"/>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D</a:t>
            </a:r>
          </a:p>
        </p:txBody>
      </p:sp>
      <p:sp>
        <p:nvSpPr>
          <p:cNvPr id="65572" name="Oval 39"/>
          <p:cNvSpPr/>
          <p:nvPr/>
        </p:nvSpPr>
        <p:spPr>
          <a:xfrm>
            <a:off x="8164513" y="3495675"/>
            <a:ext cx="574675" cy="576263"/>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E</a:t>
            </a:r>
          </a:p>
        </p:txBody>
      </p:sp>
      <p:sp>
        <p:nvSpPr>
          <p:cNvPr id="65573" name="Oval 40"/>
          <p:cNvSpPr/>
          <p:nvPr/>
        </p:nvSpPr>
        <p:spPr>
          <a:xfrm>
            <a:off x="6884988" y="4843463"/>
            <a:ext cx="546100" cy="547687"/>
          </a:xfrm>
          <a:prstGeom prst="ellipse">
            <a:avLst/>
          </a:prstGeom>
          <a:solidFill>
            <a:srgbClr val="66FF33"/>
          </a:solidFill>
          <a:ln w="19050" cap="flat" cmpd="sng">
            <a:solidFill>
              <a:schemeClr val="tx1"/>
            </a:solidFill>
            <a:prstDash val="solid"/>
            <a:round/>
            <a:headEnd type="none" w="med" len="med"/>
            <a:tailEnd type="none" w="med" len="med"/>
          </a:ln>
        </p:spPr>
        <p:txBody>
          <a:bodyPr wrap="none" anchor="ctr" anchorCtr="0"/>
          <a:lstStyle/>
          <a:p>
            <a:pPr algn="ctr"/>
            <a:r>
              <a:rPr lang="en-US" altLang="zh-CN" sz="2000" dirty="0">
                <a:latin typeface="Arial" panose="020B0604020202020204" pitchFamily="34" charset="0"/>
                <a:ea typeface="宋体" panose="02010600030101010101" pitchFamily="2" charset="-122"/>
              </a:rPr>
              <a:t>C</a:t>
            </a:r>
          </a:p>
        </p:txBody>
      </p:sp>
      <p:sp>
        <p:nvSpPr>
          <p:cNvPr id="65574" name="Text Box 41"/>
          <p:cNvSpPr txBox="1"/>
          <p:nvPr/>
        </p:nvSpPr>
        <p:spPr>
          <a:xfrm>
            <a:off x="8615363" y="4652963"/>
            <a:ext cx="508000" cy="398462"/>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H5</a:t>
            </a:r>
          </a:p>
        </p:txBody>
      </p:sp>
      <p:sp>
        <p:nvSpPr>
          <p:cNvPr id="65575" name="Text Box 42"/>
          <p:cNvSpPr txBox="1"/>
          <p:nvPr/>
        </p:nvSpPr>
        <p:spPr>
          <a:xfrm>
            <a:off x="9623425" y="2852738"/>
            <a:ext cx="458788" cy="398462"/>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a:t>
            </a:r>
            <a:r>
              <a:rPr lang="en-US" altLang="zh-CN" sz="2000" baseline="-25000" dirty="0">
                <a:solidFill>
                  <a:schemeClr val="bg1"/>
                </a:solidFill>
                <a:latin typeface="Arial" panose="020B0604020202020204" pitchFamily="34" charset="0"/>
                <a:ea typeface="宋体" panose="02010600030101010101" pitchFamily="2" charset="-122"/>
              </a:rPr>
              <a:t>6</a:t>
            </a:r>
            <a:endParaRPr lang="en-US" altLang="zh-CN" sz="2000" dirty="0">
              <a:solidFill>
                <a:schemeClr val="bg1"/>
              </a:solidFill>
              <a:latin typeface="Arial" panose="020B0604020202020204" pitchFamily="34" charset="0"/>
              <a:ea typeface="宋体" panose="02010600030101010101" pitchFamily="2" charset="-122"/>
            </a:endParaRPr>
          </a:p>
        </p:txBody>
      </p:sp>
      <p:sp>
        <p:nvSpPr>
          <p:cNvPr id="65576" name="Text Box 43"/>
          <p:cNvSpPr txBox="1"/>
          <p:nvPr/>
        </p:nvSpPr>
        <p:spPr>
          <a:xfrm>
            <a:off x="6886575" y="1196975"/>
            <a:ext cx="508000" cy="398463"/>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H4</a:t>
            </a:r>
          </a:p>
        </p:txBody>
      </p:sp>
      <p:sp>
        <p:nvSpPr>
          <p:cNvPr id="65577" name="Text Box 44"/>
          <p:cNvSpPr txBox="1"/>
          <p:nvPr/>
        </p:nvSpPr>
        <p:spPr>
          <a:xfrm>
            <a:off x="5518150" y="1341438"/>
            <a:ext cx="508000" cy="398462"/>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H2</a:t>
            </a:r>
          </a:p>
        </p:txBody>
      </p:sp>
      <p:sp>
        <p:nvSpPr>
          <p:cNvPr id="65578" name="Text Box 45"/>
          <p:cNvSpPr txBox="1"/>
          <p:nvPr/>
        </p:nvSpPr>
        <p:spPr>
          <a:xfrm>
            <a:off x="5446713" y="5589588"/>
            <a:ext cx="458787" cy="398462"/>
          </a:xfrm>
          <a:prstGeom prst="rect">
            <a:avLst/>
          </a:prstGeom>
          <a:noFill/>
          <a:ln w="9525">
            <a:noFill/>
          </a:ln>
        </p:spPr>
        <p:txBody>
          <a:bodyPr wrap="none" anchor="t" anchorCtr="0">
            <a:spAutoFit/>
          </a:bodyPr>
          <a:lstStyle/>
          <a:p>
            <a:r>
              <a:rPr lang="en-US" altLang="zh-CN" sz="2000" dirty="0">
                <a:solidFill>
                  <a:schemeClr val="bg1"/>
                </a:solidFill>
                <a:latin typeface="Arial" panose="020B0604020202020204" pitchFamily="34" charset="0"/>
                <a:ea typeface="宋体" panose="02010600030101010101" pitchFamily="2" charset="-122"/>
              </a:rPr>
              <a:t>H</a:t>
            </a:r>
            <a:r>
              <a:rPr lang="en-US" altLang="zh-CN" sz="2000" baseline="-25000" dirty="0">
                <a:solidFill>
                  <a:schemeClr val="bg1"/>
                </a:solidFill>
                <a:latin typeface="Arial" panose="020B0604020202020204" pitchFamily="34" charset="0"/>
                <a:ea typeface="宋体" panose="02010600030101010101" pitchFamily="2" charset="-122"/>
              </a:rPr>
              <a:t>3</a:t>
            </a:r>
            <a:endParaRPr lang="en-US" altLang="zh-CN" sz="2000" dirty="0">
              <a:solidFill>
                <a:schemeClr val="bg1"/>
              </a:solidFill>
              <a:latin typeface="Arial" panose="020B0604020202020204" pitchFamily="34" charset="0"/>
              <a:ea typeface="宋体" panose="02010600030101010101" pitchFamily="2" charset="-122"/>
            </a:endParaRPr>
          </a:p>
        </p:txBody>
      </p:sp>
      <p:pic>
        <p:nvPicPr>
          <p:cNvPr id="65579" name="Picture 46"/>
          <p:cNvPicPr/>
          <p:nvPr/>
        </p:nvPicPr>
        <p:blipFill>
          <a:blip r:embed="rId3"/>
          <a:stretch>
            <a:fillRect/>
          </a:stretch>
        </p:blipFill>
        <p:spPr>
          <a:xfrm>
            <a:off x="4149725" y="3873500"/>
            <a:ext cx="587375" cy="593725"/>
          </a:xfrm>
          <a:prstGeom prst="rect">
            <a:avLst/>
          </a:prstGeom>
          <a:noFill/>
          <a:ln w="9525">
            <a:noFill/>
          </a:ln>
        </p:spPr>
      </p:pic>
      <p:sp>
        <p:nvSpPr>
          <p:cNvPr id="35887" name="Rectangle 47"/>
          <p:cNvSpPr/>
          <p:nvPr/>
        </p:nvSpPr>
        <p:spPr>
          <a:xfrm>
            <a:off x="4365625" y="4005263"/>
            <a:ext cx="158750" cy="158750"/>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65581" name="Text Box 48"/>
          <p:cNvSpPr txBox="1"/>
          <p:nvPr/>
        </p:nvSpPr>
        <p:spPr>
          <a:xfrm>
            <a:off x="9407525" y="3717925"/>
            <a:ext cx="2592388" cy="460375"/>
          </a:xfrm>
          <a:prstGeom prst="rect">
            <a:avLst/>
          </a:prstGeom>
          <a:noFill/>
          <a:ln w="38100" cap="flat" cmpd="sng">
            <a:solidFill>
              <a:schemeClr val="hlink"/>
            </a:solidFill>
            <a:prstDash val="solid"/>
            <a:miter/>
            <a:headEnd type="none" w="med" len="med"/>
            <a:tailEnd type="none" w="med" len="med"/>
          </a:ln>
        </p:spPr>
        <p:txBody>
          <a:bodyPr wrap="none" anchor="t" anchorCtr="0">
            <a:spAutoFit/>
          </a:bodyPr>
          <a:lstStyle/>
          <a:p>
            <a:r>
              <a:rPr lang="en-US" altLang="zh-CN" sz="2400" dirty="0">
                <a:solidFill>
                  <a:schemeClr val="accent1"/>
                </a:solidFill>
                <a:latin typeface="Arial" panose="020B0604020202020204" pitchFamily="34" charset="0"/>
                <a:ea typeface="宋体" panose="02010600030101010101" pitchFamily="2" charset="-122"/>
              </a:rPr>
              <a:t>H</a:t>
            </a:r>
            <a:r>
              <a:rPr lang="en-US" altLang="zh-CN" sz="2400" baseline="-25000" dirty="0">
                <a:solidFill>
                  <a:schemeClr val="accent1"/>
                </a:solidFill>
                <a:latin typeface="Arial" panose="020B0604020202020204" pitchFamily="34" charset="0"/>
                <a:ea typeface="宋体" panose="02010600030101010101" pitchFamily="2" charset="-122"/>
              </a:rPr>
              <a:t>1 </a:t>
            </a:r>
            <a:r>
              <a:rPr lang="zh-CN" altLang="en-US" sz="2400" dirty="0">
                <a:solidFill>
                  <a:schemeClr val="accent1"/>
                </a:solidFill>
                <a:latin typeface="Arial" panose="020B0604020202020204" pitchFamily="34" charset="0"/>
                <a:ea typeface="黑体" panose="02010609060101010101" pitchFamily="49" charset="-122"/>
              </a:rPr>
              <a:t>向 </a:t>
            </a:r>
            <a:r>
              <a:rPr lang="en-US" altLang="zh-CN" sz="2400" dirty="0">
                <a:solidFill>
                  <a:schemeClr val="accent1"/>
                </a:solidFill>
                <a:latin typeface="Arial" panose="020B0604020202020204" pitchFamily="34" charset="0"/>
                <a:ea typeface="黑体" panose="02010609060101010101" pitchFamily="49" charset="-122"/>
              </a:rPr>
              <a:t>H</a:t>
            </a:r>
            <a:r>
              <a:rPr lang="en-US" altLang="zh-CN" sz="2400" baseline="-25000" dirty="0">
                <a:solidFill>
                  <a:schemeClr val="accent1"/>
                </a:solidFill>
                <a:latin typeface="Arial" panose="020B0604020202020204" pitchFamily="34" charset="0"/>
                <a:ea typeface="黑体" panose="02010609060101010101" pitchFamily="49" charset="-122"/>
              </a:rPr>
              <a:t>5</a:t>
            </a:r>
            <a:r>
              <a:rPr lang="en-US" altLang="zh-CN" sz="2400" dirty="0">
                <a:solidFill>
                  <a:schemeClr val="accent1"/>
                </a:solidFill>
                <a:latin typeface="Arial" panose="020B0604020202020204" pitchFamily="34" charset="0"/>
                <a:ea typeface="黑体" panose="02010609060101010101" pitchFamily="49" charset="-122"/>
              </a:rPr>
              <a:t> </a:t>
            </a:r>
            <a:r>
              <a:rPr lang="zh-CN" altLang="en-US" sz="2400" dirty="0">
                <a:solidFill>
                  <a:schemeClr val="accent1"/>
                </a:solidFill>
                <a:latin typeface="Arial" panose="020B0604020202020204" pitchFamily="34" charset="0"/>
                <a:ea typeface="黑体" panose="02010609060101010101" pitchFamily="49" charset="-122"/>
              </a:rPr>
              <a:t>发送分组</a:t>
            </a:r>
          </a:p>
        </p:txBody>
      </p:sp>
      <p:sp>
        <p:nvSpPr>
          <p:cNvPr id="65582" name="Text Box 49"/>
          <p:cNvSpPr txBox="1"/>
          <p:nvPr/>
        </p:nvSpPr>
        <p:spPr>
          <a:xfrm>
            <a:off x="4284663" y="2205038"/>
            <a:ext cx="944562" cy="398462"/>
          </a:xfrm>
          <a:prstGeom prst="rect">
            <a:avLst/>
          </a:prstGeom>
          <a:noFill/>
          <a:ln w="9525">
            <a:noFill/>
          </a:ln>
        </p:spPr>
        <p:txBody>
          <a:bodyPr wrap="none" anchor="t" anchorCtr="0">
            <a:spAutoFit/>
          </a:bodyPr>
          <a:lstStyle/>
          <a:p>
            <a:r>
              <a:rPr lang="zh-CN" altLang="en-US" sz="2000" dirty="0">
                <a:solidFill>
                  <a:schemeClr val="bg1"/>
                </a:solidFill>
                <a:latin typeface="Times New Roman" panose="02020603050405020304" pitchFamily="18" charset="0"/>
                <a:ea typeface="黑体" panose="02010609060101010101" pitchFamily="49" charset="-122"/>
              </a:rPr>
              <a:t>路由器</a:t>
            </a:r>
          </a:p>
        </p:txBody>
      </p:sp>
      <p:sp>
        <p:nvSpPr>
          <p:cNvPr id="65583" name="Text Box 50"/>
          <p:cNvSpPr txBox="1"/>
          <p:nvPr/>
        </p:nvSpPr>
        <p:spPr>
          <a:xfrm>
            <a:off x="3538538" y="2997200"/>
            <a:ext cx="690562" cy="398463"/>
          </a:xfrm>
          <a:prstGeom prst="rect">
            <a:avLst/>
          </a:prstGeom>
          <a:noFill/>
          <a:ln w="9525">
            <a:noFill/>
          </a:ln>
        </p:spPr>
        <p:txBody>
          <a:bodyPr wrap="none" anchor="t" anchorCtr="0">
            <a:spAutoFit/>
          </a:bodyPr>
          <a:lstStyle/>
          <a:p>
            <a:r>
              <a:rPr lang="zh-CN" altLang="en-US" sz="2000" dirty="0">
                <a:solidFill>
                  <a:schemeClr val="bg1"/>
                </a:solidFill>
                <a:latin typeface="Times New Roman" panose="02020603050405020304" pitchFamily="18" charset="0"/>
                <a:ea typeface="黑体" panose="02010609060101010101" pitchFamily="49" charset="-122"/>
              </a:rPr>
              <a:t>主机</a:t>
            </a:r>
          </a:p>
        </p:txBody>
      </p:sp>
      <p:sp>
        <p:nvSpPr>
          <p:cNvPr id="65584" name="Line 51"/>
          <p:cNvSpPr/>
          <p:nvPr/>
        </p:nvSpPr>
        <p:spPr>
          <a:xfrm>
            <a:off x="5157788" y="2420938"/>
            <a:ext cx="792162" cy="215900"/>
          </a:xfrm>
          <a:prstGeom prst="line">
            <a:avLst/>
          </a:prstGeom>
          <a:ln w="28575" cap="flat" cmpd="sng">
            <a:solidFill>
              <a:srgbClr val="333399"/>
            </a:solidFill>
            <a:prstDash val="solid"/>
            <a:round/>
            <a:headEnd type="none" w="med" len="med"/>
            <a:tailEnd type="triangle" w="med" len="lg"/>
          </a:ln>
        </p:spPr>
      </p:sp>
      <p:sp>
        <p:nvSpPr>
          <p:cNvPr id="65585" name="Line 52"/>
          <p:cNvSpPr/>
          <p:nvPr/>
        </p:nvSpPr>
        <p:spPr>
          <a:xfrm>
            <a:off x="3933825" y="3357563"/>
            <a:ext cx="360363" cy="576262"/>
          </a:xfrm>
          <a:prstGeom prst="line">
            <a:avLst/>
          </a:prstGeom>
          <a:ln w="28575" cap="flat" cmpd="sng">
            <a:solidFill>
              <a:srgbClr val="333399"/>
            </a:solidFill>
            <a:prstDash val="solid"/>
            <a:round/>
            <a:headEnd type="none" w="med" len="med"/>
            <a:tailEnd type="triangle" w="med" len="lg"/>
          </a:ln>
        </p:spPr>
      </p:sp>
      <p:sp>
        <p:nvSpPr>
          <p:cNvPr id="35893" name="Rectangle 53"/>
          <p:cNvSpPr/>
          <p:nvPr/>
        </p:nvSpPr>
        <p:spPr>
          <a:xfrm>
            <a:off x="5229225" y="4005263"/>
            <a:ext cx="158750" cy="158750"/>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5894" name="Rectangle 54"/>
          <p:cNvSpPr/>
          <p:nvPr/>
        </p:nvSpPr>
        <p:spPr>
          <a:xfrm>
            <a:off x="7031038" y="5013325"/>
            <a:ext cx="144462" cy="144463"/>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5895" name="Text Box 55"/>
          <p:cNvSpPr txBox="1"/>
          <p:nvPr/>
        </p:nvSpPr>
        <p:spPr>
          <a:xfrm>
            <a:off x="5157788" y="1557338"/>
            <a:ext cx="3671887" cy="1198562"/>
          </a:xfrm>
          <a:prstGeom prst="rect">
            <a:avLst/>
          </a:prstGeom>
          <a:solidFill>
            <a:srgbClr val="FFCCFF"/>
          </a:solidFill>
          <a:ln w="76200" cap="flat" cmpd="tri">
            <a:solidFill>
              <a:srgbClr val="333399"/>
            </a:solidFill>
            <a:prstDash val="solid"/>
            <a:miter/>
            <a:headEnd type="none" w="med" len="med"/>
            <a:tailEnd type="none" w="med" len="med"/>
          </a:ln>
        </p:spPr>
        <p:txBody>
          <a:bodyPr anchor="t" anchorCtr="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在节点交换机 </a:t>
            </a:r>
            <a:r>
              <a:rPr lang="en-US" altLang="zh-CN" sz="2400" dirty="0">
                <a:solidFill>
                  <a:schemeClr val="bg1"/>
                </a:solidFill>
                <a:latin typeface="黑体" panose="02010609060101010101" pitchFamily="49" charset="-122"/>
                <a:ea typeface="黑体" panose="02010609060101010101" pitchFamily="49" charset="-122"/>
              </a:rPr>
              <a:t>E </a:t>
            </a:r>
            <a:r>
              <a:rPr lang="zh-CN" altLang="en-US" sz="2400" dirty="0">
                <a:solidFill>
                  <a:schemeClr val="bg1"/>
                </a:solidFill>
                <a:latin typeface="黑体" panose="02010609060101010101" pitchFamily="49" charset="-122"/>
                <a:ea typeface="黑体" panose="02010609060101010101" pitchFamily="49" charset="-122"/>
              </a:rPr>
              <a:t>暂存</a:t>
            </a:r>
          </a:p>
          <a:p>
            <a:pPr algn="ctr"/>
            <a:r>
              <a:rPr lang="zh-CN" altLang="en-US" sz="2400" dirty="0">
                <a:solidFill>
                  <a:schemeClr val="bg1"/>
                </a:solidFill>
                <a:latin typeface="黑体" panose="02010609060101010101" pitchFamily="49" charset="-122"/>
                <a:ea typeface="黑体" panose="02010609060101010101" pitchFamily="49" charset="-122"/>
              </a:rPr>
              <a:t>查找转发表</a:t>
            </a:r>
          </a:p>
          <a:p>
            <a:pPr algn="ctr"/>
            <a:r>
              <a:rPr lang="zh-CN" altLang="en-US" sz="2400" dirty="0">
                <a:solidFill>
                  <a:schemeClr val="bg1"/>
                </a:solidFill>
                <a:latin typeface="黑体" panose="02010609060101010101" pitchFamily="49" charset="-122"/>
                <a:ea typeface="黑体" panose="02010609060101010101" pitchFamily="49" charset="-122"/>
              </a:rPr>
              <a:t>找到转发的端口</a:t>
            </a:r>
          </a:p>
        </p:txBody>
      </p:sp>
      <p:sp>
        <p:nvSpPr>
          <p:cNvPr id="35896" name="Rectangle 56"/>
          <p:cNvSpPr/>
          <p:nvPr/>
        </p:nvSpPr>
        <p:spPr>
          <a:xfrm>
            <a:off x="8326438" y="3860800"/>
            <a:ext cx="144462" cy="144463"/>
          </a:xfrm>
          <a:prstGeom prst="rect">
            <a:avLst/>
          </a:prstGeom>
          <a:solidFill>
            <a:srgbClr val="FFCC00"/>
          </a:solidFill>
          <a:ln w="9525" cap="flat" cmpd="sng">
            <a:solidFill>
              <a:srgbClr val="FFCC00"/>
            </a:solidFill>
            <a:prstDash val="solid"/>
            <a:miter/>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35897" name="Text Box 57"/>
          <p:cNvSpPr txBox="1"/>
          <p:nvPr/>
        </p:nvSpPr>
        <p:spPr>
          <a:xfrm>
            <a:off x="5373688" y="1557338"/>
            <a:ext cx="3816350" cy="522287"/>
          </a:xfrm>
          <a:prstGeom prst="rect">
            <a:avLst/>
          </a:prstGeom>
          <a:solidFill>
            <a:srgbClr val="FFCCFF"/>
          </a:solidFill>
          <a:ln w="76200" cap="flat" cmpd="tri">
            <a:solidFill>
              <a:srgbClr val="333399"/>
            </a:solidFill>
            <a:prstDash val="solid"/>
            <a:miter/>
            <a:headEnd type="none" w="med" len="med"/>
            <a:tailEnd type="none" w="med" len="med"/>
          </a:ln>
        </p:spPr>
        <p:txBody>
          <a:bodyPr anchor="t" anchorCtr="0">
            <a:spAutoFit/>
          </a:bodyPr>
          <a:lstStyle/>
          <a:p>
            <a:pPr algn="ctr"/>
            <a:r>
              <a:rPr lang="zh-CN" altLang="en-US" sz="2800" dirty="0">
                <a:solidFill>
                  <a:schemeClr val="bg1"/>
                </a:solidFill>
                <a:latin typeface="黑体" panose="02010609060101010101" pitchFamily="49" charset="-122"/>
                <a:ea typeface="黑体" panose="02010609060101010101" pitchFamily="49" charset="-122"/>
              </a:rPr>
              <a:t>最后到达目的主机</a:t>
            </a:r>
            <a:r>
              <a:rPr lang="zh-CN" altLang="en-US" sz="800" dirty="0">
                <a:solidFill>
                  <a:schemeClr val="bg1"/>
                </a:solidFill>
                <a:latin typeface="黑体" panose="02010609060101010101" pitchFamily="49" charset="-122"/>
                <a:ea typeface="黑体" panose="02010609060101010101" pitchFamily="49" charset="-122"/>
              </a:rPr>
              <a:t> </a:t>
            </a:r>
            <a:r>
              <a:rPr lang="en-US" altLang="zh-CN" sz="2000" dirty="0">
                <a:solidFill>
                  <a:schemeClr val="bg1"/>
                </a:solidFill>
                <a:latin typeface="Arial" panose="020B0604020202020204" pitchFamily="34" charset="0"/>
                <a:ea typeface="宋体" panose="02010600030101010101" pitchFamily="2" charset="-122"/>
              </a:rPr>
              <a:t>H</a:t>
            </a:r>
            <a:r>
              <a:rPr lang="en-US" altLang="zh-CN" sz="2800" baseline="-25000" dirty="0">
                <a:solidFill>
                  <a:schemeClr val="bg1"/>
                </a:solidFill>
                <a:latin typeface="Arial" panose="020B0604020202020204" pitchFamily="34" charset="0"/>
                <a:ea typeface="黑体" panose="02010609060101010101" pitchFamily="49" charset="-122"/>
              </a:rPr>
              <a:t>5</a:t>
            </a:r>
          </a:p>
        </p:txBody>
      </p:sp>
      <p:sp>
        <p:nvSpPr>
          <p:cNvPr id="35898" name="Text Box 58"/>
          <p:cNvSpPr txBox="1"/>
          <p:nvPr/>
        </p:nvSpPr>
        <p:spPr>
          <a:xfrm flipH="1">
            <a:off x="4872038" y="1557338"/>
            <a:ext cx="3671887" cy="1198562"/>
          </a:xfrm>
          <a:prstGeom prst="rect">
            <a:avLst/>
          </a:prstGeom>
          <a:solidFill>
            <a:srgbClr val="FFCCFF"/>
          </a:solidFill>
          <a:ln w="76200" cap="flat" cmpd="tri">
            <a:solidFill>
              <a:srgbClr val="333399"/>
            </a:solidFill>
            <a:prstDash val="solid"/>
            <a:miter/>
            <a:headEnd type="none" w="med" len="med"/>
            <a:tailEnd type="none" w="med" len="med"/>
          </a:ln>
        </p:spPr>
        <p:txBody>
          <a:bodyPr anchor="t" anchorCtr="0">
            <a:spAutoFit/>
          </a:bodyPr>
          <a:lstStyle/>
          <a:p>
            <a:pPr algn="ctr"/>
            <a:r>
              <a:rPr lang="zh-CN" altLang="en-US" sz="2400" b="1" dirty="0">
                <a:solidFill>
                  <a:schemeClr val="bg1"/>
                </a:solidFill>
                <a:latin typeface="黑体" panose="02010609060101010101" pitchFamily="49" charset="-122"/>
                <a:ea typeface="黑体" panose="02010609060101010101" pitchFamily="49" charset="-122"/>
              </a:rPr>
              <a:t>在</a:t>
            </a:r>
            <a:r>
              <a:rPr lang="zh-CN" altLang="en-US" sz="2400" b="1" dirty="0">
                <a:solidFill>
                  <a:schemeClr val="bg1"/>
                </a:solidFill>
                <a:latin typeface="Arial" panose="020B0604020202020204" pitchFamily="34" charset="0"/>
                <a:ea typeface="宋体" panose="02010600030101010101" pitchFamily="2" charset="-122"/>
              </a:rPr>
              <a:t>节点交换机</a:t>
            </a:r>
            <a:r>
              <a:rPr lang="zh-CN" altLang="en-US" sz="2400" b="1" dirty="0">
                <a:solidFill>
                  <a:schemeClr val="bg1"/>
                </a:solidFill>
                <a:latin typeface="黑体" panose="02010609060101010101" pitchFamily="49" charset="-122"/>
                <a:ea typeface="黑体" panose="02010609060101010101" pitchFamily="49" charset="-122"/>
              </a:rPr>
              <a:t> </a:t>
            </a:r>
            <a:r>
              <a:rPr lang="en-US" altLang="zh-CN" sz="2400" b="1" dirty="0">
                <a:solidFill>
                  <a:schemeClr val="bg1"/>
                </a:solidFill>
                <a:latin typeface="Arial" panose="020B0604020202020204" pitchFamily="34" charset="0"/>
                <a:ea typeface="黑体" panose="02010609060101010101" pitchFamily="49" charset="-122"/>
              </a:rPr>
              <a:t>C</a:t>
            </a:r>
            <a:r>
              <a:rPr lang="en-US" altLang="zh-CN" sz="2400" b="1" dirty="0">
                <a:solidFill>
                  <a:schemeClr val="bg1"/>
                </a:solidFill>
                <a:latin typeface="黑体" panose="02010609060101010101" pitchFamily="49" charset="-122"/>
                <a:ea typeface="黑体" panose="02010609060101010101" pitchFamily="49" charset="-122"/>
              </a:rPr>
              <a:t> </a:t>
            </a:r>
            <a:r>
              <a:rPr lang="zh-CN" altLang="en-US" sz="2400" b="1" dirty="0">
                <a:solidFill>
                  <a:schemeClr val="bg1"/>
                </a:solidFill>
                <a:latin typeface="黑体" panose="02010609060101010101" pitchFamily="49" charset="-122"/>
                <a:ea typeface="黑体" panose="02010609060101010101" pitchFamily="49" charset="-122"/>
              </a:rPr>
              <a:t>暂存</a:t>
            </a:r>
          </a:p>
          <a:p>
            <a:pPr algn="ctr"/>
            <a:r>
              <a:rPr lang="zh-CN" altLang="en-US" sz="2400" b="1" dirty="0">
                <a:solidFill>
                  <a:schemeClr val="bg1"/>
                </a:solidFill>
                <a:latin typeface="黑体" panose="02010609060101010101" pitchFamily="49" charset="-122"/>
                <a:ea typeface="黑体" panose="02010609060101010101" pitchFamily="49" charset="-122"/>
              </a:rPr>
              <a:t>查找转发表</a:t>
            </a:r>
          </a:p>
          <a:p>
            <a:pPr algn="ctr"/>
            <a:r>
              <a:rPr lang="zh-CN" altLang="en-US" sz="2400" b="1" dirty="0">
                <a:solidFill>
                  <a:schemeClr val="bg1"/>
                </a:solidFill>
                <a:latin typeface="黑体" panose="02010609060101010101" pitchFamily="49" charset="-122"/>
                <a:ea typeface="黑体" panose="02010609060101010101" pitchFamily="49" charset="-122"/>
              </a:rPr>
              <a:t>找到转发的端口</a:t>
            </a:r>
          </a:p>
        </p:txBody>
      </p:sp>
      <p:sp>
        <p:nvSpPr>
          <p:cNvPr id="35899" name="Text Box 59"/>
          <p:cNvSpPr txBox="1"/>
          <p:nvPr/>
        </p:nvSpPr>
        <p:spPr>
          <a:xfrm>
            <a:off x="4870450" y="1557338"/>
            <a:ext cx="3671888" cy="1198562"/>
          </a:xfrm>
          <a:prstGeom prst="rect">
            <a:avLst/>
          </a:prstGeom>
          <a:solidFill>
            <a:srgbClr val="FFCCFF"/>
          </a:solidFill>
          <a:ln w="76200" cap="flat" cmpd="tri">
            <a:solidFill>
              <a:srgbClr val="333399"/>
            </a:solidFill>
            <a:prstDash val="solid"/>
            <a:miter/>
            <a:headEnd type="none" w="med" len="med"/>
            <a:tailEnd type="none" w="med" len="med"/>
          </a:ln>
        </p:spPr>
        <p:txBody>
          <a:bodyPr anchor="t" anchorCtr="0">
            <a:spAutoFit/>
          </a:bodyPr>
          <a:lstStyle/>
          <a:p>
            <a:pPr algn="ctr"/>
            <a:r>
              <a:rPr lang="zh-CN" altLang="en-US" sz="2400" dirty="0">
                <a:latin typeface="黑体" panose="02010609060101010101" pitchFamily="49" charset="-122"/>
                <a:ea typeface="黑体" panose="02010609060101010101" pitchFamily="49" charset="-122"/>
              </a:rPr>
              <a:t>在节点交换机 </a:t>
            </a:r>
            <a:r>
              <a:rPr lang="en-US" altLang="zh-CN" sz="2400" dirty="0">
                <a:latin typeface="黑体" panose="02010609060101010101" pitchFamily="49" charset="-122"/>
                <a:ea typeface="黑体" panose="02010609060101010101" pitchFamily="49" charset="-122"/>
              </a:rPr>
              <a:t>A </a:t>
            </a:r>
            <a:r>
              <a:rPr lang="zh-CN" altLang="en-US" sz="2400" dirty="0">
                <a:latin typeface="黑体" panose="02010609060101010101" pitchFamily="49" charset="-122"/>
                <a:ea typeface="黑体" panose="02010609060101010101" pitchFamily="49" charset="-122"/>
              </a:rPr>
              <a:t>暂存</a:t>
            </a:r>
          </a:p>
          <a:p>
            <a:pPr algn="ctr"/>
            <a:r>
              <a:rPr lang="zh-CN" altLang="en-US" sz="2400" dirty="0">
                <a:latin typeface="黑体" panose="02010609060101010101" pitchFamily="49" charset="-122"/>
                <a:ea typeface="黑体" panose="02010609060101010101" pitchFamily="49" charset="-122"/>
              </a:rPr>
              <a:t>查找转发表</a:t>
            </a:r>
          </a:p>
          <a:p>
            <a:pPr algn="ctr"/>
            <a:r>
              <a:rPr lang="zh-CN" altLang="en-US" sz="2400" dirty="0">
                <a:latin typeface="黑体" panose="02010609060101010101" pitchFamily="49" charset="-122"/>
                <a:ea typeface="黑体" panose="02010609060101010101" pitchFamily="49" charset="-122"/>
              </a:rPr>
              <a:t>找到转发的端口</a:t>
            </a:r>
          </a:p>
        </p:txBody>
      </p:sp>
      <p:sp>
        <p:nvSpPr>
          <p:cNvPr id="4" name="文本框 3"/>
          <p:cNvSpPr txBox="1"/>
          <p:nvPr>
            <p:custDataLst>
              <p:tags r:id="rId1"/>
            </p:custDataLst>
          </p:nvPr>
        </p:nvSpPr>
        <p:spPr>
          <a:xfrm>
            <a:off x="255905" y="1196975"/>
            <a:ext cx="3541395" cy="5011420"/>
          </a:xfrm>
          <a:prstGeom prst="rect">
            <a:avLst/>
          </a:prstGeom>
          <a:noFill/>
        </p:spPr>
        <p:txBody>
          <a:bodyPr wrap="square" rtlCol="0" anchor="t">
            <a:noAutofit/>
          </a:bodyPr>
          <a:lstStyle/>
          <a:p>
            <a:pPr marL="386080" marR="0" indent="-189230" algn="l" defTabSz="914400" rtl="0" eaLnBrk="1" fontAlgn="base" latinLnBrk="0" hangingPunct="1">
              <a:lnSpc>
                <a:spcPct val="100000"/>
              </a:lnSpc>
              <a:spcBef>
                <a:spcPts val="110"/>
              </a:spcBef>
              <a:spcAft>
                <a:spcPct val="0"/>
              </a:spcAft>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分组交换的特征是基于标记（</a:t>
            </a:r>
            <a:r>
              <a:rPr lang="en-US" altLang="zh-CN"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lable-based</a:t>
            </a: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），分组交换在传送连接之前不需要先建立一条通信线路。</a:t>
            </a:r>
            <a:endParaRPr kumimoji="0" lang="zh-CN" altLang="en-US" sz="2400" b="1" i="0" u="none" strike="noStrike" kern="0" cap="none" spc="0" normalizeH="0" baseline="0" noProof="1">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386080" marR="0" indent="-189230" algn="l" defTabSz="914400" rtl="0" eaLnBrk="1" fontAlgn="base" latinLnBrk="0" hangingPunct="1">
              <a:lnSpc>
                <a:spcPct val="100000"/>
              </a:lnSpc>
              <a:spcBef>
                <a:spcPts val="110"/>
              </a:spcBef>
              <a:spcAft>
                <a:spcPct val="0"/>
              </a:spcAft>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这种不先建立连接的连网方式，称为无连接（</a:t>
            </a:r>
            <a:r>
              <a:rPr lang="en-US" altLang="zh-CN"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connectionless</a:t>
            </a: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a:t>
            </a:r>
            <a:endParaRPr kumimoji="0" lang="zh-CN" altLang="en-US" sz="2400" b="1" i="0" u="none" strike="noStrike" kern="0" cap="none" spc="0" normalizeH="0" baseline="0" noProof="1">
              <a:solidFill>
                <a:schemeClr val="tx2"/>
              </a:solidFill>
              <a:latin typeface="楷体" panose="02010609060101010101" pitchFamily="49" charset="-122"/>
              <a:ea typeface="楷体" panose="02010609060101010101" pitchFamily="49" charset="-122"/>
              <a:cs typeface="楷体" panose="02010609060101010101" pitchFamily="49" charset="-122"/>
            </a:endParaRPr>
          </a:p>
          <a:p>
            <a:pPr marL="386080" marR="0" indent="-189230" algn="l" defTabSz="914400" rtl="0" eaLnBrk="1" fontAlgn="base" latinLnBrk="0" hangingPunct="1">
              <a:lnSpc>
                <a:spcPct val="100000"/>
              </a:lnSpc>
              <a:spcBef>
                <a:spcPts val="110"/>
              </a:spcBef>
              <a:spcAft>
                <a:spcPct val="0"/>
              </a:spcAft>
              <a:buClrTx/>
              <a:buSzTx/>
              <a:buFontTx/>
              <a:buChar char="•"/>
            </a:pPr>
            <a:r>
              <a:rPr lang="zh-CN" altLang="en-US" sz="2400" b="1" kern="0"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分组交换机</a:t>
            </a: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网由若干个节点交换机（</a:t>
            </a:r>
            <a:r>
              <a:rPr lang="en-US" altLang="zh-CN"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node switch</a:t>
            </a: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）和连接这些</a:t>
            </a:r>
            <a:r>
              <a:rPr lang="en-US" altLang="zh-CN"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swtich</a:t>
            </a: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的链路组成。</a:t>
            </a:r>
          </a:p>
        </p:txBody>
      </p:sp>
      <p:sp>
        <p:nvSpPr>
          <p:cNvPr id="3" name="矩形 2"/>
          <p:cNvSpPr/>
          <p:nvPr/>
        </p:nvSpPr>
        <p:spPr>
          <a:xfrm>
            <a:off x="1079500" y="217170"/>
            <a:ext cx="7660640" cy="64516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因特网的起源与发展</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分组交换技术</a:t>
            </a:r>
          </a:p>
        </p:txBody>
      </p:sp>
      <p:sp>
        <p:nvSpPr>
          <p:cNvPr id="2" name="灯片编号占位符 4">
            <a:extLst>
              <a:ext uri="{FF2B5EF4-FFF2-40B4-BE49-F238E27FC236}">
                <a16:creationId xmlns:a16="http://schemas.microsoft.com/office/drawing/2014/main" id="{01DFB4EA-B8CB-A985-4DEB-FE9B7EEBA901}"/>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7</a:t>
            </a:fld>
            <a:endParaRPr lang="zh-CN" altLang="en-US" dirty="0"/>
          </a:p>
        </p:txBody>
      </p:sp>
      <p:sp>
        <p:nvSpPr>
          <p:cNvPr id="5" name="Text Box 42">
            <a:extLst>
              <a:ext uri="{FF2B5EF4-FFF2-40B4-BE49-F238E27FC236}">
                <a16:creationId xmlns:a16="http://schemas.microsoft.com/office/drawing/2014/main" id="{6BA10CAD-8526-DE5D-766B-60519AF627D4}"/>
              </a:ext>
            </a:extLst>
          </p:cNvPr>
          <p:cNvSpPr txBox="1"/>
          <p:nvPr/>
        </p:nvSpPr>
        <p:spPr>
          <a:xfrm>
            <a:off x="9699106" y="2890869"/>
            <a:ext cx="493712" cy="398463"/>
          </a:xfrm>
          <a:prstGeom prst="rect">
            <a:avLst/>
          </a:prstGeom>
          <a:noFill/>
          <a:ln w="9525">
            <a:noFill/>
          </a:ln>
        </p:spPr>
        <p:txBody>
          <a:bodyPr wrap="none" anchor="t" anchorCtr="0">
            <a:spAutoFit/>
          </a:bodyPr>
          <a:lstStyle/>
          <a:p>
            <a:r>
              <a:rPr lang="en-US" altLang="zh-CN" sz="2000" dirty="0">
                <a:solidFill>
                  <a:schemeClr val="bg1"/>
                </a:solidFill>
                <a:latin typeface="Times New Roman" panose="02020603050405020304" pitchFamily="18" charset="0"/>
                <a:ea typeface="黑体" panose="02010609060101010101" pitchFamily="49" charset="-122"/>
              </a:rPr>
              <a:t>H6</a:t>
            </a:r>
          </a:p>
        </p:txBody>
      </p:sp>
      <p:sp>
        <p:nvSpPr>
          <p:cNvPr id="6" name="文本框 5">
            <a:extLst>
              <a:ext uri="{FF2B5EF4-FFF2-40B4-BE49-F238E27FC236}">
                <a16:creationId xmlns:a16="http://schemas.microsoft.com/office/drawing/2014/main" id="{9272FEB8-00EE-F1A2-3511-3AE84FF14034}"/>
              </a:ext>
            </a:extLst>
          </p:cNvPr>
          <p:cNvSpPr txBox="1"/>
          <p:nvPr/>
        </p:nvSpPr>
        <p:spPr>
          <a:xfrm>
            <a:off x="4231462" y="4547187"/>
            <a:ext cx="507110" cy="369332"/>
          </a:xfrm>
          <a:prstGeom prst="rect">
            <a:avLst/>
          </a:prstGeom>
          <a:noFill/>
        </p:spPr>
        <p:txBody>
          <a:bodyPr wrap="square" rtlCol="0">
            <a:spAutoFit/>
          </a:bodyPr>
          <a:lstStyle/>
          <a:p>
            <a:r>
              <a:rPr lang="en-US" altLang="zh-CN" b="1" dirty="0"/>
              <a:t>H1</a:t>
            </a:r>
            <a:endParaRPr lang="zh-CN" altLang="en-US" b="1" dirty="0"/>
          </a:p>
        </p:txBody>
      </p:sp>
      <p:sp>
        <p:nvSpPr>
          <p:cNvPr id="7" name="文本框 6">
            <a:extLst>
              <a:ext uri="{FF2B5EF4-FFF2-40B4-BE49-F238E27FC236}">
                <a16:creationId xmlns:a16="http://schemas.microsoft.com/office/drawing/2014/main" id="{895E7047-3EFC-A839-2B77-0C5AB8E9B8FD}"/>
              </a:ext>
            </a:extLst>
          </p:cNvPr>
          <p:cNvSpPr txBox="1"/>
          <p:nvPr/>
        </p:nvSpPr>
        <p:spPr>
          <a:xfrm>
            <a:off x="5845101" y="1019402"/>
            <a:ext cx="507110" cy="369332"/>
          </a:xfrm>
          <a:prstGeom prst="rect">
            <a:avLst/>
          </a:prstGeom>
          <a:noFill/>
        </p:spPr>
        <p:txBody>
          <a:bodyPr wrap="square" rtlCol="0">
            <a:spAutoFit/>
          </a:bodyPr>
          <a:lstStyle/>
          <a:p>
            <a:r>
              <a:rPr lang="en-US" altLang="zh-CN" b="1" dirty="0"/>
              <a:t>H2</a:t>
            </a:r>
            <a:endParaRPr lang="zh-CN" altLang="en-US" b="1" dirty="0"/>
          </a:p>
        </p:txBody>
      </p:sp>
      <p:sp>
        <p:nvSpPr>
          <p:cNvPr id="8" name="文本框 7">
            <a:extLst>
              <a:ext uri="{FF2B5EF4-FFF2-40B4-BE49-F238E27FC236}">
                <a16:creationId xmlns:a16="http://schemas.microsoft.com/office/drawing/2014/main" id="{D528A3D0-6860-850B-06CF-80678CB87D62}"/>
              </a:ext>
            </a:extLst>
          </p:cNvPr>
          <p:cNvSpPr txBox="1"/>
          <p:nvPr/>
        </p:nvSpPr>
        <p:spPr>
          <a:xfrm>
            <a:off x="7904733" y="1169446"/>
            <a:ext cx="507110" cy="369332"/>
          </a:xfrm>
          <a:prstGeom prst="rect">
            <a:avLst/>
          </a:prstGeom>
          <a:noFill/>
        </p:spPr>
        <p:txBody>
          <a:bodyPr wrap="square" rtlCol="0">
            <a:spAutoFit/>
          </a:bodyPr>
          <a:lstStyle/>
          <a:p>
            <a:r>
              <a:rPr lang="en-US" altLang="zh-CN" b="1" dirty="0"/>
              <a:t>H4</a:t>
            </a:r>
            <a:endParaRPr lang="zh-CN" altLang="en-US" b="1" dirty="0"/>
          </a:p>
        </p:txBody>
      </p:sp>
      <p:sp>
        <p:nvSpPr>
          <p:cNvPr id="9" name="文本框 8">
            <a:extLst>
              <a:ext uri="{FF2B5EF4-FFF2-40B4-BE49-F238E27FC236}">
                <a16:creationId xmlns:a16="http://schemas.microsoft.com/office/drawing/2014/main" id="{9535366A-52EC-2D4E-A369-68474A946446}"/>
              </a:ext>
            </a:extLst>
          </p:cNvPr>
          <p:cNvSpPr txBox="1"/>
          <p:nvPr/>
        </p:nvSpPr>
        <p:spPr>
          <a:xfrm>
            <a:off x="9548293" y="5282200"/>
            <a:ext cx="507110" cy="369332"/>
          </a:xfrm>
          <a:prstGeom prst="rect">
            <a:avLst/>
          </a:prstGeom>
          <a:noFill/>
        </p:spPr>
        <p:txBody>
          <a:bodyPr wrap="square" rtlCol="0">
            <a:spAutoFit/>
          </a:bodyPr>
          <a:lstStyle/>
          <a:p>
            <a:r>
              <a:rPr lang="en-US" altLang="zh-CN" b="1" dirty="0"/>
              <a:t>H5</a:t>
            </a:r>
            <a:endParaRPr lang="zh-CN" altLang="en-US" b="1" dirty="0"/>
          </a:p>
        </p:txBody>
      </p:sp>
      <p:sp>
        <p:nvSpPr>
          <p:cNvPr id="10" name="文本框 9">
            <a:extLst>
              <a:ext uri="{FF2B5EF4-FFF2-40B4-BE49-F238E27FC236}">
                <a16:creationId xmlns:a16="http://schemas.microsoft.com/office/drawing/2014/main" id="{3927BE45-05BE-20A6-7165-3C1BD9C21627}"/>
              </a:ext>
            </a:extLst>
          </p:cNvPr>
          <p:cNvSpPr txBox="1"/>
          <p:nvPr/>
        </p:nvSpPr>
        <p:spPr>
          <a:xfrm>
            <a:off x="5484813" y="5693537"/>
            <a:ext cx="507110" cy="369332"/>
          </a:xfrm>
          <a:prstGeom prst="rect">
            <a:avLst/>
          </a:prstGeom>
          <a:noFill/>
        </p:spPr>
        <p:txBody>
          <a:bodyPr wrap="square" rtlCol="0">
            <a:spAutoFit/>
          </a:bodyPr>
          <a:lstStyle/>
          <a:p>
            <a:r>
              <a:rPr lang="en-US" altLang="zh-CN" b="1" dirty="0"/>
              <a:t>H3</a:t>
            </a:r>
            <a:endParaRPr lang="zh-CN" altLang="en-US" b="1" dirty="0"/>
          </a:p>
        </p:txBody>
      </p:sp>
      <p:sp>
        <p:nvSpPr>
          <p:cNvPr id="11" name="文本框 10">
            <a:extLst>
              <a:ext uri="{FF2B5EF4-FFF2-40B4-BE49-F238E27FC236}">
                <a16:creationId xmlns:a16="http://schemas.microsoft.com/office/drawing/2014/main" id="{5423FB5A-5395-03D6-D4CE-06C306EEA121}"/>
              </a:ext>
            </a:extLst>
          </p:cNvPr>
          <p:cNvSpPr txBox="1"/>
          <p:nvPr/>
        </p:nvSpPr>
        <p:spPr>
          <a:xfrm>
            <a:off x="9775605" y="2949630"/>
            <a:ext cx="507110" cy="369332"/>
          </a:xfrm>
          <a:prstGeom prst="rect">
            <a:avLst/>
          </a:prstGeom>
          <a:noFill/>
        </p:spPr>
        <p:txBody>
          <a:bodyPr wrap="square" rtlCol="0">
            <a:spAutoFit/>
          </a:bodyPr>
          <a:lstStyle/>
          <a:p>
            <a:r>
              <a:rPr lang="en-US" altLang="zh-CN" b="1" dirty="0"/>
              <a:t>H6</a:t>
            </a:r>
            <a:endParaRPr lang="zh-CN" altLang="en-US" b="1" dirty="0"/>
          </a:p>
        </p:txBody>
      </p:sp>
    </p:spTree>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87"/>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35887"/>
                                        </p:tgtEl>
                                        <p:attrNameLst>
                                          <p:attrName>ppt_x</p:attrName>
                                          <p:attrName>ppt_y</p:attrName>
                                        </p:attrNameLst>
                                      </p:cBhvr>
                                      <p:rCtr x="4500" y="40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5899"/>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35899"/>
                                        </p:tgtEl>
                                      </p:cBhvr>
                                      <p:by x="150000" y="15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35899"/>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35887"/>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35893"/>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35893"/>
                                        </p:tgtEl>
                                        <p:attrNameLst>
                                          <p:attrName>ppt_x</p:attrName>
                                          <p:attrName>ppt_y</p:attrName>
                                        </p:attrNameLst>
                                      </p:cBhvr>
                                      <p:rCtr x="9100" y="7200"/>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35898"/>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35898"/>
                                        </p:tgtEl>
                                      </p:cBhvr>
                                      <p:by x="150000" y="15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35898"/>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35893"/>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35894"/>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35894"/>
                                        </p:tgtEl>
                                        <p:attrNameLst>
                                          <p:attrName>ppt_x</p:attrName>
                                          <p:attrName>ppt_y</p:attrName>
                                        </p:attrNameLst>
                                      </p:cBhvr>
                                      <p:rCtr x="6700" y="-8800"/>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35895"/>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35895"/>
                                        </p:tgtEl>
                                      </p:cBhvr>
                                      <p:by x="150000" y="15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35895"/>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35894"/>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35896"/>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35896"/>
                                        </p:tgtEl>
                                        <p:attrNameLst>
                                          <p:attrName>ppt_x</p:attrName>
                                          <p:attrName>ppt_y</p:attrName>
                                        </p:attrNameLst>
                                      </p:cBhvr>
                                      <p:rCtr x="3200" y="7000"/>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35897"/>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3589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87" grpId="0" bldLvl="0" animBg="1"/>
      <p:bldP spid="35887" grpId="1" bldLvl="0" animBg="1"/>
      <p:bldP spid="35887" grpId="2" bldLvl="0" animBg="1"/>
      <p:bldP spid="35893" grpId="0" bldLvl="0" animBg="1"/>
      <p:bldP spid="35893" grpId="1" bldLvl="0" animBg="1"/>
      <p:bldP spid="35893" grpId="2" bldLvl="0" animBg="1"/>
      <p:bldP spid="35894" grpId="0" bldLvl="0" animBg="1"/>
      <p:bldP spid="35894" grpId="1" bldLvl="0" animBg="1"/>
      <p:bldP spid="35894" grpId="2" bldLvl="0" animBg="1"/>
      <p:bldP spid="35895" grpId="0" bldLvl="0" animBg="1"/>
      <p:bldP spid="35895" grpId="1" bldLvl="0" animBg="1"/>
      <p:bldP spid="35895" grpId="2" bldLvl="0" animBg="1"/>
      <p:bldP spid="35896" grpId="0" bldLvl="0" animBg="1"/>
      <p:bldP spid="35896" grpId="1" bldLvl="0" animBg="1"/>
      <p:bldP spid="35897" grpId="0" bldLvl="0" animBg="1"/>
      <p:bldP spid="35897" grpId="1" bldLvl="0" animBg="1"/>
      <p:bldP spid="35898" grpId="0" bldLvl="0" animBg="1"/>
      <p:bldP spid="35898" grpId="1" bldLvl="0" animBg="1"/>
      <p:bldP spid="35898" grpId="2" bldLvl="0" animBg="1"/>
      <p:bldP spid="35899" grpId="0" bldLvl="0" animBg="1"/>
      <p:bldP spid="35899" grpId="1" bldLvl="0" animBg="1"/>
      <p:bldP spid="35899" grpId="2"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5C8DDF3-E9BD-452F-80C2-51A78FC36A54}" type="slidenum">
              <a:rPr lang="zh-CN" altLang="en-US" smtClean="0"/>
              <a:t>8</a:t>
            </a:fld>
            <a:endParaRPr lang="zh-CN" altLang="en-US"/>
          </a:p>
        </p:txBody>
      </p:sp>
      <p:pic>
        <p:nvPicPr>
          <p:cNvPr id="6" name="图片 5"/>
          <p:cNvPicPr>
            <a:picLocks noChangeAspect="1"/>
          </p:cNvPicPr>
          <p:nvPr>
            <p:custDataLst>
              <p:tags r:id="rId1"/>
            </p:custDataLst>
          </p:nvPr>
        </p:nvPicPr>
        <p:blipFill>
          <a:blip r:embed="rId6"/>
          <a:stretch>
            <a:fillRect/>
          </a:stretch>
        </p:blipFill>
        <p:spPr>
          <a:xfrm>
            <a:off x="587375" y="1020445"/>
            <a:ext cx="6345555" cy="3485515"/>
          </a:xfrm>
          <a:prstGeom prst="rect">
            <a:avLst/>
          </a:prstGeom>
        </p:spPr>
      </p:pic>
      <p:sp>
        <p:nvSpPr>
          <p:cNvPr id="7" name="矩形 6"/>
          <p:cNvSpPr/>
          <p:nvPr>
            <p:custDataLst>
              <p:tags r:id="rId2"/>
            </p:custDataLst>
          </p:nvPr>
        </p:nvSpPr>
        <p:spPr>
          <a:xfrm>
            <a:off x="1079500" y="217170"/>
            <a:ext cx="7660640" cy="645160"/>
          </a:xfrm>
          <a:prstGeom prst="rect">
            <a:avLst/>
          </a:prstGeom>
        </p:spPr>
        <p:txBody>
          <a:bodyPr vert="horz" wrap="square" rtlCol="0" anchor="t">
            <a:noAutofit/>
          </a:bodyPr>
          <a:lstStyle/>
          <a:p>
            <a:pPr lvl="0" algn="l" defTabSz="914400">
              <a:buClrTx/>
              <a:buSzTx/>
              <a:buFontTx/>
            </a:pP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因特网的起源与发展</a:t>
            </a:r>
            <a:r>
              <a:rPr lang="en-US" altLang="zh-CN"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a:t>
            </a:r>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分组交换技术</a:t>
            </a:r>
          </a:p>
        </p:txBody>
      </p:sp>
      <p:sp>
        <p:nvSpPr>
          <p:cNvPr id="8" name="文本框 7"/>
          <p:cNvSpPr txBox="1"/>
          <p:nvPr/>
        </p:nvSpPr>
        <p:spPr>
          <a:xfrm>
            <a:off x="7039610" y="1019810"/>
            <a:ext cx="4759325" cy="4192270"/>
          </a:xfrm>
          <a:prstGeom prst="rect">
            <a:avLst/>
          </a:prstGeom>
          <a:noFill/>
        </p:spPr>
        <p:txBody>
          <a:bodyPr wrap="square" rtlCol="0" anchor="t">
            <a:noAutofit/>
          </a:bodyPr>
          <a:lstStyle/>
          <a:p>
            <a:pPr marL="386080" lvl="0" indent="-189230" algn="l" defTabSz="914400" fontAlgn="base">
              <a:spcBef>
                <a:spcPts val="110"/>
              </a:spcBef>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每⼀个分组的⾸部都含有地址（⽬的地址和源地址）等控制信息。</a:t>
            </a:r>
          </a:p>
          <a:p>
            <a:pPr marL="386080" lvl="0" indent="-189230" algn="l" defTabSz="914400" fontAlgn="base">
              <a:spcBef>
                <a:spcPts val="110"/>
              </a:spcBef>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分组交换⽹中的结点交换机根据收到的分组⾸部中的地址信息，把分组转发到下⼀个结点交换机</a:t>
            </a:r>
          </a:p>
          <a:p>
            <a:pPr marL="386080" lvl="0" indent="-189230" algn="l" defTabSz="914400" fontAlgn="base">
              <a:spcBef>
                <a:spcPts val="110"/>
              </a:spcBef>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每个分组在互联⽹中独⽴地选择传输路径；</a:t>
            </a:r>
          </a:p>
          <a:p>
            <a:pPr marL="386080" lvl="0" indent="-189230" algn="l" defTabSz="914400" fontAlgn="base">
              <a:spcBef>
                <a:spcPts val="110"/>
              </a:spcBef>
              <a:buClrTx/>
              <a:buSzTx/>
              <a:buFontTx/>
              <a:buChar char="•"/>
            </a:pPr>
            <a:r>
              <a:rPr lang="zh-CN" altLang="en-US" sz="2400" b="1" kern="0" dirty="0">
                <a:solidFill>
                  <a:schemeClr val="tx2"/>
                </a:solidFill>
                <a:latin typeface="楷体" panose="02010609060101010101" pitchFamily="49" charset="-122"/>
                <a:ea typeface="楷体" panose="02010609060101010101" pitchFamily="49" charset="-122"/>
                <a:cs typeface="楷体" panose="02010609060101010101" pitchFamily="49" charset="-122"/>
                <a:sym typeface="+mn-ea"/>
              </a:rPr>
              <a:t>⽤这样的存储转发⽅式，最后分组就能到达最终⽬的地。</a:t>
            </a:r>
          </a:p>
        </p:txBody>
      </p:sp>
      <p:pic>
        <p:nvPicPr>
          <p:cNvPr id="9" name="图片 8"/>
          <p:cNvPicPr>
            <a:picLocks noChangeAspect="1"/>
          </p:cNvPicPr>
          <p:nvPr>
            <p:custDataLst>
              <p:tags r:id="rId3"/>
            </p:custDataLst>
          </p:nvPr>
        </p:nvPicPr>
        <p:blipFill>
          <a:blip r:embed="rId7"/>
          <a:stretch>
            <a:fillRect/>
          </a:stretch>
        </p:blipFill>
        <p:spPr>
          <a:xfrm>
            <a:off x="1449070" y="5100320"/>
            <a:ext cx="2625725" cy="1452880"/>
          </a:xfrm>
          <a:prstGeom prst="rect">
            <a:avLst/>
          </a:prstGeom>
        </p:spPr>
      </p:pic>
      <p:pic>
        <p:nvPicPr>
          <p:cNvPr id="10" name="图片 9"/>
          <p:cNvPicPr>
            <a:picLocks noChangeAspect="1"/>
          </p:cNvPicPr>
          <p:nvPr>
            <p:custDataLst>
              <p:tags r:id="rId4"/>
            </p:custDataLst>
          </p:nvPr>
        </p:nvPicPr>
        <p:blipFill>
          <a:blip r:embed="rId8"/>
          <a:stretch>
            <a:fillRect/>
          </a:stretch>
        </p:blipFill>
        <p:spPr>
          <a:xfrm>
            <a:off x="4936490" y="5264785"/>
            <a:ext cx="6042025" cy="1221740"/>
          </a:xfrm>
          <a:prstGeom prst="rect">
            <a:avLst/>
          </a:prstGeom>
        </p:spPr>
      </p:pic>
    </p:spTree>
  </p:cSld>
  <p:clrMapOvr>
    <a:masterClrMapping/>
  </p:clrMapOvr>
  <p:transition spd="slow" advClick="0"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p:cNvSpPr>
          <p:nvPr>
            <p:ph idx="1"/>
          </p:nvPr>
        </p:nvSpPr>
        <p:spPr>
          <a:xfrm>
            <a:off x="931545" y="929640"/>
            <a:ext cx="10848975" cy="1525905"/>
          </a:xfrm>
        </p:spPr>
        <p:txBody>
          <a:bodyPr vert="horz" wrap="square" lIns="91440" tIns="45720" rIns="91440" bIns="45720" anchor="t" anchorCtr="0">
            <a:normAutofit/>
          </a:bodyPr>
          <a:lstStyle/>
          <a:p>
            <a:pPr marL="386080" marR="0" indent="-189230" algn="l" defTabSz="914400" rtl="0" eaLnBrk="1" latinLnBrk="0" hangingPunct="1">
              <a:lnSpc>
                <a:spcPct val="150000"/>
              </a:lnSpc>
              <a:spcBef>
                <a:spcPts val="100"/>
              </a:spcBef>
              <a:spcAft>
                <a:spcPct val="0"/>
              </a:spcAft>
              <a:buClrTx/>
              <a:buSzTx/>
              <a:buFontTx/>
              <a:buChar char="•"/>
            </a:pPr>
            <a:r>
              <a:rPr kumimoji="0" lang="zh-CN" altLang="en-US" sz="2400" b="1" i="0" u="none" strike="noStrike" kern="0" cap="none" spc="0" normalizeH="0" baseline="0" noProof="1">
                <a:solidFill>
                  <a:schemeClr val="accent1"/>
                </a:solidFill>
                <a:latin typeface="楷体" panose="02010609060101010101" pitchFamily="49" charset="-122"/>
                <a:ea typeface="楷体" panose="02010609060101010101" pitchFamily="49" charset="-122"/>
                <a:cs typeface="楷体" panose="02010609060101010101" pitchFamily="49" charset="-122"/>
              </a:rPr>
              <a:t>网络把许多计算机连接在一起。</a:t>
            </a:r>
          </a:p>
          <a:p>
            <a:pPr marL="386080" marR="0" indent="-189230" algn="l" defTabSz="914400" rtl="0" eaLnBrk="1" latinLnBrk="0" hangingPunct="1">
              <a:lnSpc>
                <a:spcPct val="150000"/>
              </a:lnSpc>
              <a:spcBef>
                <a:spcPts val="100"/>
              </a:spcBef>
              <a:spcAft>
                <a:spcPct val="0"/>
              </a:spcAft>
              <a:buClrTx/>
              <a:buSzTx/>
              <a:buFontTx/>
              <a:buChar char="•"/>
            </a:pPr>
            <a:r>
              <a:rPr lang="zh-CN" altLang="en-US" sz="2400" b="1" kern="0"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因特网</a:t>
            </a: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则把许多网络连接在一起，是</a:t>
            </a:r>
            <a:r>
              <a:rPr lang="en-US" altLang="zh-CN" sz="2400" b="1" kern="0" dirty="0">
                <a:solidFill>
                  <a:srgbClr val="C00000"/>
                </a:solidFill>
                <a:latin typeface="楷体" panose="02010609060101010101" pitchFamily="49" charset="-122"/>
                <a:ea typeface="楷体" panose="02010609060101010101" pitchFamily="49" charset="-122"/>
                <a:cs typeface="楷体" panose="02010609060101010101" pitchFamily="49" charset="-122"/>
                <a:sym typeface="+mn-ea"/>
              </a:rPr>
              <a:t>“网络的网络”(network of networks)</a:t>
            </a:r>
            <a:endParaRPr kumimoji="0" lang="en-US" altLang="zh-CN" sz="2400" b="1" i="0" u="none" strike="noStrike" kern="0" cap="none" spc="0" normalizeH="0" baseline="0" noProof="1">
              <a:solidFill>
                <a:srgbClr val="C00000"/>
              </a:solidFill>
              <a:latin typeface="楷体" panose="02010609060101010101" pitchFamily="49" charset="-122"/>
              <a:ea typeface="楷体" panose="02010609060101010101" pitchFamily="49" charset="-122"/>
              <a:cs typeface="楷体" panose="02010609060101010101" pitchFamily="49" charset="-122"/>
            </a:endParaRPr>
          </a:p>
          <a:p>
            <a:pPr marL="386080" marR="0" indent="-189230" algn="l" defTabSz="914400" rtl="0" eaLnBrk="1" latinLnBrk="0" hangingPunct="1">
              <a:lnSpc>
                <a:spcPct val="150000"/>
              </a:lnSpc>
              <a:spcBef>
                <a:spcPts val="100"/>
              </a:spcBef>
              <a:spcAft>
                <a:spcPct val="0"/>
              </a:spcAft>
              <a:buClrTx/>
              <a:buSzTx/>
              <a:buFontTx/>
              <a:buChar char="•"/>
            </a:pPr>
            <a:endParaRPr kumimoji="0" lang="zh-CN" altLang="en-US" sz="2400" b="1" i="0" u="none" strike="noStrike" kern="0" cap="none" spc="0" normalizeH="0" baseline="0" noProof="1">
              <a:solidFill>
                <a:schemeClr val="accent1"/>
              </a:solidFill>
              <a:latin typeface="楷体" panose="02010609060101010101" pitchFamily="49" charset="-122"/>
              <a:ea typeface="楷体" panose="02010609060101010101" pitchFamily="49" charset="-122"/>
              <a:cs typeface="楷体" panose="02010609060101010101" pitchFamily="49" charset="-122"/>
            </a:endParaRPr>
          </a:p>
        </p:txBody>
      </p:sp>
      <p:sp>
        <p:nvSpPr>
          <p:cNvPr id="2" name="文本框 1"/>
          <p:cNvSpPr txBox="1"/>
          <p:nvPr/>
        </p:nvSpPr>
        <p:spPr>
          <a:xfrm>
            <a:off x="1054100" y="224790"/>
            <a:ext cx="6096000" cy="645160"/>
          </a:xfrm>
          <a:prstGeom prst="rect">
            <a:avLst/>
          </a:prstGeom>
          <a:noFill/>
        </p:spPr>
        <p:txBody>
          <a:bodyPr wrap="square" rtlCol="0" anchor="t">
            <a:spAutoFit/>
          </a:bodyPr>
          <a:lstStyle/>
          <a:p>
            <a:r>
              <a:rPr lang="zh-CN" altLang="en-US" sz="3600" b="1" dirty="0">
                <a:solidFill>
                  <a:srgbClr val="012060"/>
                </a:solidFill>
                <a:effectLst/>
                <a:latin typeface="楷体" panose="02010609060101010101" pitchFamily="49" charset="-122"/>
                <a:ea typeface="楷体" panose="02010609060101010101" pitchFamily="49" charset="-122"/>
                <a:cs typeface="Times New Roman" panose="02020603050405020304" pitchFamily="18" charset="0"/>
                <a:sym typeface="+mn-ea"/>
              </a:rPr>
              <a:t>因特网的相关基本概念</a:t>
            </a:r>
          </a:p>
        </p:txBody>
      </p:sp>
      <p:grpSp>
        <p:nvGrpSpPr>
          <p:cNvPr id="71682" name="Group 4"/>
          <p:cNvGrpSpPr/>
          <p:nvPr/>
        </p:nvGrpSpPr>
        <p:grpSpPr>
          <a:xfrm>
            <a:off x="1184275" y="2142370"/>
            <a:ext cx="9560560" cy="3315764"/>
            <a:chOff x="1519" y="935"/>
            <a:chExt cx="3991" cy="1361"/>
          </a:xfrm>
        </p:grpSpPr>
        <p:grpSp>
          <p:nvGrpSpPr>
            <p:cNvPr id="71683" name="Group 5"/>
            <p:cNvGrpSpPr/>
            <p:nvPr/>
          </p:nvGrpSpPr>
          <p:grpSpPr>
            <a:xfrm>
              <a:off x="3514" y="935"/>
              <a:ext cx="1996" cy="1361"/>
              <a:chOff x="109" y="1226"/>
              <a:chExt cx="2516" cy="1675"/>
            </a:xfrm>
          </p:grpSpPr>
          <p:grpSp>
            <p:nvGrpSpPr>
              <p:cNvPr id="71684" name="Group 6"/>
              <p:cNvGrpSpPr/>
              <p:nvPr/>
            </p:nvGrpSpPr>
            <p:grpSpPr>
              <a:xfrm>
                <a:off x="109" y="1226"/>
                <a:ext cx="2516" cy="1675"/>
                <a:chOff x="109" y="1226"/>
                <a:chExt cx="2516" cy="1675"/>
              </a:xfrm>
            </p:grpSpPr>
            <p:grpSp>
              <p:nvGrpSpPr>
                <p:cNvPr id="71685" name="Group 7"/>
                <p:cNvGrpSpPr/>
                <p:nvPr/>
              </p:nvGrpSpPr>
              <p:grpSpPr>
                <a:xfrm>
                  <a:off x="109" y="1226"/>
                  <a:ext cx="2516" cy="1675"/>
                  <a:chOff x="109" y="1226"/>
                  <a:chExt cx="2516" cy="1675"/>
                </a:xfrm>
              </p:grpSpPr>
              <p:sp>
                <p:nvSpPr>
                  <p:cNvPr id="71686" name="Oval 8"/>
                  <p:cNvSpPr/>
                  <p:nvPr>
                    <p:custDataLst>
                      <p:tags r:id="rId123"/>
                    </p:custDataLst>
                  </p:nvPr>
                </p:nvSpPr>
                <p:spPr>
                  <a:xfrm>
                    <a:off x="1749" y="1896"/>
                    <a:ext cx="876" cy="829"/>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87" name="Oval 9"/>
                  <p:cNvSpPr/>
                  <p:nvPr>
                    <p:custDataLst>
                      <p:tags r:id="rId124"/>
                    </p:custDataLst>
                  </p:nvPr>
                </p:nvSpPr>
                <p:spPr>
                  <a:xfrm>
                    <a:off x="109" y="1632"/>
                    <a:ext cx="859" cy="831"/>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88" name="Oval 10"/>
                  <p:cNvSpPr/>
                  <p:nvPr>
                    <p:custDataLst>
                      <p:tags r:id="rId125"/>
                    </p:custDataLst>
                  </p:nvPr>
                </p:nvSpPr>
                <p:spPr>
                  <a:xfrm>
                    <a:off x="1612" y="1341"/>
                    <a:ext cx="874" cy="802"/>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89" name="Oval 11"/>
                  <p:cNvSpPr/>
                  <p:nvPr>
                    <p:custDataLst>
                      <p:tags r:id="rId126"/>
                    </p:custDataLst>
                  </p:nvPr>
                </p:nvSpPr>
                <p:spPr>
                  <a:xfrm>
                    <a:off x="1152" y="2055"/>
                    <a:ext cx="875" cy="846"/>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90" name="Oval 12"/>
                  <p:cNvSpPr/>
                  <p:nvPr>
                    <p:custDataLst>
                      <p:tags r:id="rId127"/>
                    </p:custDataLst>
                  </p:nvPr>
                </p:nvSpPr>
                <p:spPr>
                  <a:xfrm>
                    <a:off x="400" y="1982"/>
                    <a:ext cx="874" cy="802"/>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91" name="Oval 13"/>
                  <p:cNvSpPr/>
                  <p:nvPr>
                    <p:custDataLst>
                      <p:tags r:id="rId128"/>
                    </p:custDataLst>
                  </p:nvPr>
                </p:nvSpPr>
                <p:spPr>
                  <a:xfrm>
                    <a:off x="1075" y="1226"/>
                    <a:ext cx="859" cy="829"/>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692" name="Oval 14"/>
                  <p:cNvSpPr/>
                  <p:nvPr>
                    <p:custDataLst>
                      <p:tags r:id="rId129"/>
                    </p:custDataLst>
                  </p:nvPr>
                </p:nvSpPr>
                <p:spPr>
                  <a:xfrm>
                    <a:off x="523" y="1226"/>
                    <a:ext cx="859" cy="799"/>
                  </a:xfrm>
                  <a:prstGeom prst="ellipse">
                    <a:avLst/>
                  </a:prstGeom>
                  <a:solidFill>
                    <a:srgbClr val="DDDDDD"/>
                  </a:solidFill>
                  <a:ln w="9525" cap="flat" cmpd="sng">
                    <a:solidFill>
                      <a:srgbClr val="000000"/>
                    </a:solidFill>
                    <a:prstDash val="dash"/>
                    <a:round/>
                    <a:headEnd type="none" w="med" len="med"/>
                    <a:tailEnd type="none" w="med" len="med"/>
                  </a:ln>
                </p:spPr>
                <p:txBody>
                  <a:bodyPr anchor="t" anchorCtr="0"/>
                  <a:lstStyle/>
                  <a:p>
                    <a:pPr algn="r"/>
                    <a:endParaRPr lang="zh-CN" altLang="en-US" dirty="0">
                      <a:latin typeface="Arial" panose="020B0604020202020204" pitchFamily="34" charset="0"/>
                      <a:ea typeface="宋体" panose="02010600030101010101" pitchFamily="2" charset="-122"/>
                    </a:endParaRPr>
                  </a:p>
                </p:txBody>
              </p:sp>
            </p:grpSp>
            <p:sp>
              <p:nvSpPr>
                <p:cNvPr id="71693" name="Oval 15"/>
                <p:cNvSpPr/>
                <p:nvPr>
                  <p:custDataLst>
                    <p:tags r:id="rId122"/>
                  </p:custDataLst>
                </p:nvPr>
              </p:nvSpPr>
              <p:spPr>
                <a:xfrm>
                  <a:off x="339" y="1414"/>
                  <a:ext cx="2085" cy="1152"/>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grpSp>
          <p:sp>
            <p:nvSpPr>
              <p:cNvPr id="71694" name="Freeform 16"/>
              <p:cNvSpPr/>
              <p:nvPr>
                <p:custDataLst>
                  <p:tags r:id="rId121"/>
                </p:custDataLst>
              </p:nvPr>
            </p:nvSpPr>
            <p:spPr>
              <a:xfrm>
                <a:off x="348" y="2192"/>
                <a:ext cx="126" cy="224"/>
              </a:xfrm>
              <a:custGeom>
                <a:avLst/>
                <a:gdLst/>
                <a:ahLst/>
                <a:cxnLst>
                  <a:cxn ang="0">
                    <a:pos x="68" y="0"/>
                  </a:cxn>
                  <a:cxn ang="0">
                    <a:pos x="92" y="24"/>
                  </a:cxn>
                  <a:cxn ang="0">
                    <a:pos x="116" y="40"/>
                  </a:cxn>
                  <a:cxn ang="0">
                    <a:pos x="76" y="216"/>
                  </a:cxn>
                  <a:cxn ang="0">
                    <a:pos x="52" y="224"/>
                  </a:cxn>
                  <a:cxn ang="0">
                    <a:pos x="36" y="128"/>
                  </a:cxn>
                  <a:cxn ang="0">
                    <a:pos x="68" y="0"/>
                  </a:cxn>
                </a:cxnLst>
                <a:rect l="0" t="0" r="0" b="0"/>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w="9525">
                <a:noFill/>
              </a:ln>
            </p:spPr>
            <p:txBody>
              <a:bodyPr/>
              <a:lstStyle/>
              <a:p>
                <a:endParaRPr lang="zh-CN" altLang="en-US"/>
              </a:p>
            </p:txBody>
          </p:sp>
        </p:grpSp>
        <p:sp>
          <p:nvSpPr>
            <p:cNvPr id="71695" name="Line 17"/>
            <p:cNvSpPr/>
            <p:nvPr>
              <p:custDataLst>
                <p:tags r:id="rId1"/>
              </p:custDataLst>
            </p:nvPr>
          </p:nvSpPr>
          <p:spPr>
            <a:xfrm flipH="1">
              <a:off x="4421" y="1661"/>
              <a:ext cx="0" cy="272"/>
            </a:xfrm>
            <a:prstGeom prst="line">
              <a:avLst/>
            </a:prstGeom>
            <a:ln w="9525" cap="flat" cmpd="sng">
              <a:solidFill>
                <a:schemeClr val="tx1"/>
              </a:solidFill>
              <a:prstDash val="solid"/>
              <a:round/>
              <a:headEnd type="none" w="med" len="med"/>
              <a:tailEnd type="none" w="med" len="med"/>
            </a:ln>
          </p:spPr>
        </p:sp>
        <p:sp>
          <p:nvSpPr>
            <p:cNvPr id="71696" name="Line 18"/>
            <p:cNvSpPr/>
            <p:nvPr>
              <p:custDataLst>
                <p:tags r:id="rId2"/>
              </p:custDataLst>
            </p:nvPr>
          </p:nvSpPr>
          <p:spPr>
            <a:xfrm flipH="1" flipV="1">
              <a:off x="4240" y="1480"/>
              <a:ext cx="136" cy="136"/>
            </a:xfrm>
            <a:prstGeom prst="line">
              <a:avLst/>
            </a:prstGeom>
            <a:ln w="9525" cap="flat" cmpd="sng">
              <a:solidFill>
                <a:schemeClr val="tx1"/>
              </a:solidFill>
              <a:prstDash val="solid"/>
              <a:round/>
              <a:headEnd type="none" w="med" len="med"/>
              <a:tailEnd type="none" w="med" len="med"/>
            </a:ln>
          </p:spPr>
        </p:sp>
        <p:grpSp>
          <p:nvGrpSpPr>
            <p:cNvPr id="71699" name="Group 21"/>
            <p:cNvGrpSpPr/>
            <p:nvPr/>
          </p:nvGrpSpPr>
          <p:grpSpPr>
            <a:xfrm>
              <a:off x="1519" y="1026"/>
              <a:ext cx="1727" cy="1162"/>
              <a:chOff x="1680" y="240"/>
              <a:chExt cx="2529" cy="1270"/>
            </a:xfrm>
          </p:grpSpPr>
          <p:sp>
            <p:nvSpPr>
              <p:cNvPr id="71700" name="Oval 22"/>
              <p:cNvSpPr/>
              <p:nvPr>
                <p:custDataLst>
                  <p:tags r:id="rId112"/>
                </p:custDataLst>
              </p:nvPr>
            </p:nvSpPr>
            <p:spPr>
              <a:xfrm>
                <a:off x="2554" y="240"/>
                <a:ext cx="1088" cy="513"/>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1" name="Oval 23"/>
              <p:cNvSpPr/>
              <p:nvPr>
                <p:custDataLst>
                  <p:tags r:id="rId113"/>
                </p:custDataLst>
              </p:nvPr>
            </p:nvSpPr>
            <p:spPr>
              <a:xfrm>
                <a:off x="1941" y="381"/>
                <a:ext cx="827" cy="513"/>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2" name="Oval 24"/>
              <p:cNvSpPr/>
              <p:nvPr>
                <p:custDataLst>
                  <p:tags r:id="rId114"/>
                </p:custDataLst>
              </p:nvPr>
            </p:nvSpPr>
            <p:spPr>
              <a:xfrm>
                <a:off x="1680" y="702"/>
                <a:ext cx="552" cy="411"/>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3" name="Oval 25"/>
              <p:cNvSpPr/>
              <p:nvPr>
                <p:custDataLst>
                  <p:tags r:id="rId115"/>
                </p:custDataLst>
              </p:nvPr>
            </p:nvSpPr>
            <p:spPr>
              <a:xfrm>
                <a:off x="1849" y="894"/>
                <a:ext cx="842" cy="450"/>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4" name="Oval 26"/>
              <p:cNvSpPr/>
              <p:nvPr>
                <p:custDataLst>
                  <p:tags r:id="rId116"/>
                </p:custDataLst>
              </p:nvPr>
            </p:nvSpPr>
            <p:spPr>
              <a:xfrm>
                <a:off x="2462" y="971"/>
                <a:ext cx="1272" cy="539"/>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5" name="Oval 27"/>
              <p:cNvSpPr/>
              <p:nvPr>
                <p:custDataLst>
                  <p:tags r:id="rId117"/>
                </p:custDataLst>
              </p:nvPr>
            </p:nvSpPr>
            <p:spPr>
              <a:xfrm>
                <a:off x="3289" y="394"/>
                <a:ext cx="797" cy="398"/>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6" name="Oval 28"/>
              <p:cNvSpPr/>
              <p:nvPr>
                <p:custDataLst>
                  <p:tags r:id="rId118"/>
                </p:custDataLst>
              </p:nvPr>
            </p:nvSpPr>
            <p:spPr>
              <a:xfrm>
                <a:off x="3412" y="663"/>
                <a:ext cx="797" cy="398"/>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7" name="Oval 29"/>
              <p:cNvSpPr/>
              <p:nvPr>
                <p:custDataLst>
                  <p:tags r:id="rId119"/>
                </p:custDataLst>
              </p:nvPr>
            </p:nvSpPr>
            <p:spPr>
              <a:xfrm>
                <a:off x="3335" y="753"/>
                <a:ext cx="797" cy="668"/>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sp>
            <p:nvSpPr>
              <p:cNvPr id="71708" name="Oval 30"/>
              <p:cNvSpPr/>
              <p:nvPr>
                <p:custDataLst>
                  <p:tags r:id="rId120"/>
                </p:custDataLst>
              </p:nvPr>
            </p:nvSpPr>
            <p:spPr>
              <a:xfrm>
                <a:off x="2140" y="548"/>
                <a:ext cx="1640" cy="667"/>
              </a:xfrm>
              <a:prstGeom prst="ellipse">
                <a:avLst/>
              </a:prstGeom>
              <a:solidFill>
                <a:srgbClr val="DDDDDD"/>
              </a:solidFill>
              <a:ln w="9525">
                <a:noFill/>
              </a:ln>
            </p:spPr>
            <p:txBody>
              <a:bodyPr anchor="t" anchorCtr="0"/>
              <a:lstStyle/>
              <a:p>
                <a:pPr algn="r"/>
                <a:endParaRPr lang="zh-CN" altLang="en-US" dirty="0">
                  <a:latin typeface="Arial" panose="020B0604020202020204" pitchFamily="34" charset="0"/>
                  <a:ea typeface="宋体" panose="02010600030101010101" pitchFamily="2" charset="-122"/>
                </a:endParaRPr>
              </a:p>
            </p:txBody>
          </p:sp>
        </p:grpSp>
        <p:sp>
          <p:nvSpPr>
            <p:cNvPr id="71709" name="Line 31"/>
            <p:cNvSpPr/>
            <p:nvPr>
              <p:custDataLst>
                <p:tags r:id="rId3"/>
              </p:custDataLst>
            </p:nvPr>
          </p:nvSpPr>
          <p:spPr>
            <a:xfrm flipH="1" flipV="1">
              <a:off x="2516" y="1207"/>
              <a:ext cx="458" cy="590"/>
            </a:xfrm>
            <a:prstGeom prst="line">
              <a:avLst/>
            </a:prstGeom>
            <a:ln w="9525" cap="flat" cmpd="sng">
              <a:solidFill>
                <a:schemeClr val="tx1"/>
              </a:solidFill>
              <a:prstDash val="solid"/>
              <a:round/>
              <a:headEnd type="none" w="med" len="med"/>
              <a:tailEnd type="none" w="med" len="med"/>
            </a:ln>
          </p:spPr>
        </p:sp>
        <p:sp>
          <p:nvSpPr>
            <p:cNvPr id="71711" name="Line 33"/>
            <p:cNvSpPr/>
            <p:nvPr>
              <p:custDataLst>
                <p:tags r:id="rId4"/>
              </p:custDataLst>
            </p:nvPr>
          </p:nvSpPr>
          <p:spPr>
            <a:xfrm flipH="1" flipV="1">
              <a:off x="4104" y="1933"/>
              <a:ext cx="726" cy="91"/>
            </a:xfrm>
            <a:prstGeom prst="line">
              <a:avLst/>
            </a:prstGeom>
            <a:ln w="9525" cap="flat" cmpd="sng">
              <a:solidFill>
                <a:schemeClr val="tx1"/>
              </a:solidFill>
              <a:prstDash val="solid"/>
              <a:round/>
              <a:headEnd type="none" w="med" len="med"/>
              <a:tailEnd type="none" w="med" len="med"/>
            </a:ln>
          </p:spPr>
        </p:sp>
        <p:sp>
          <p:nvSpPr>
            <p:cNvPr id="71712" name="Line 34"/>
            <p:cNvSpPr/>
            <p:nvPr>
              <p:custDataLst>
                <p:tags r:id="rId5"/>
              </p:custDataLst>
            </p:nvPr>
          </p:nvSpPr>
          <p:spPr>
            <a:xfrm flipV="1">
              <a:off x="4104" y="1117"/>
              <a:ext cx="226" cy="45"/>
            </a:xfrm>
            <a:prstGeom prst="line">
              <a:avLst/>
            </a:prstGeom>
            <a:ln w="9525" cap="flat" cmpd="sng">
              <a:solidFill>
                <a:schemeClr val="tx1"/>
              </a:solidFill>
              <a:prstDash val="solid"/>
              <a:round/>
              <a:headEnd type="none" w="med" len="med"/>
              <a:tailEnd type="none" w="med" len="med"/>
            </a:ln>
          </p:spPr>
        </p:sp>
        <p:sp>
          <p:nvSpPr>
            <p:cNvPr id="71714" name="Line 36"/>
            <p:cNvSpPr/>
            <p:nvPr>
              <p:custDataLst>
                <p:tags r:id="rId6"/>
              </p:custDataLst>
            </p:nvPr>
          </p:nvSpPr>
          <p:spPr>
            <a:xfrm flipH="1">
              <a:off x="3832" y="1480"/>
              <a:ext cx="408" cy="45"/>
            </a:xfrm>
            <a:prstGeom prst="line">
              <a:avLst/>
            </a:prstGeom>
            <a:ln w="9525" cap="flat" cmpd="sng">
              <a:solidFill>
                <a:schemeClr val="tx1"/>
              </a:solidFill>
              <a:prstDash val="solid"/>
              <a:round/>
              <a:headEnd type="none" w="med" len="med"/>
              <a:tailEnd type="none" w="med" len="med"/>
            </a:ln>
          </p:spPr>
        </p:sp>
        <p:sp>
          <p:nvSpPr>
            <p:cNvPr id="71715" name="Line 37"/>
            <p:cNvSpPr/>
            <p:nvPr>
              <p:custDataLst>
                <p:tags r:id="rId7"/>
              </p:custDataLst>
            </p:nvPr>
          </p:nvSpPr>
          <p:spPr>
            <a:xfrm>
              <a:off x="4512" y="1117"/>
              <a:ext cx="272" cy="90"/>
            </a:xfrm>
            <a:prstGeom prst="line">
              <a:avLst/>
            </a:prstGeom>
            <a:ln w="9525" cap="flat" cmpd="sng">
              <a:solidFill>
                <a:schemeClr val="tx1"/>
              </a:solidFill>
              <a:prstDash val="solid"/>
              <a:round/>
              <a:headEnd type="none" w="med" len="med"/>
              <a:tailEnd type="none" w="med" len="med"/>
            </a:ln>
          </p:spPr>
        </p:sp>
        <p:sp>
          <p:nvSpPr>
            <p:cNvPr id="71716" name="Line 38"/>
            <p:cNvSpPr/>
            <p:nvPr>
              <p:custDataLst>
                <p:tags r:id="rId8"/>
              </p:custDataLst>
            </p:nvPr>
          </p:nvSpPr>
          <p:spPr>
            <a:xfrm>
              <a:off x="4875" y="1253"/>
              <a:ext cx="408" cy="408"/>
            </a:xfrm>
            <a:prstGeom prst="line">
              <a:avLst/>
            </a:prstGeom>
            <a:ln w="9525" cap="flat" cmpd="sng">
              <a:solidFill>
                <a:schemeClr val="tx1"/>
              </a:solidFill>
              <a:prstDash val="solid"/>
              <a:round/>
              <a:headEnd type="none" w="med" len="med"/>
              <a:tailEnd type="none" w="med" len="med"/>
            </a:ln>
          </p:spPr>
        </p:sp>
        <p:sp>
          <p:nvSpPr>
            <p:cNvPr id="71717" name="Line 39"/>
            <p:cNvSpPr/>
            <p:nvPr>
              <p:custDataLst>
                <p:tags r:id="rId9"/>
              </p:custDataLst>
            </p:nvPr>
          </p:nvSpPr>
          <p:spPr>
            <a:xfrm flipH="1">
              <a:off x="4784" y="1298"/>
              <a:ext cx="46" cy="272"/>
            </a:xfrm>
            <a:prstGeom prst="line">
              <a:avLst/>
            </a:prstGeom>
            <a:ln w="9525" cap="flat" cmpd="sng">
              <a:solidFill>
                <a:schemeClr val="tx1"/>
              </a:solidFill>
              <a:prstDash val="solid"/>
              <a:round/>
              <a:headEnd type="none" w="med" len="med"/>
              <a:tailEnd type="none" w="med" len="med"/>
            </a:ln>
          </p:spPr>
        </p:sp>
        <p:sp>
          <p:nvSpPr>
            <p:cNvPr id="71718" name="Line 40"/>
            <p:cNvSpPr/>
            <p:nvPr>
              <p:custDataLst>
                <p:tags r:id="rId10"/>
              </p:custDataLst>
            </p:nvPr>
          </p:nvSpPr>
          <p:spPr>
            <a:xfrm flipV="1">
              <a:off x="4240" y="1253"/>
              <a:ext cx="454" cy="181"/>
            </a:xfrm>
            <a:prstGeom prst="line">
              <a:avLst/>
            </a:prstGeom>
            <a:ln w="9525" cap="flat" cmpd="sng">
              <a:solidFill>
                <a:schemeClr val="tx1"/>
              </a:solidFill>
              <a:prstDash val="solid"/>
              <a:round/>
              <a:headEnd type="none" w="med" len="med"/>
              <a:tailEnd type="none" w="med" len="med"/>
            </a:ln>
          </p:spPr>
        </p:sp>
        <p:sp>
          <p:nvSpPr>
            <p:cNvPr id="71719" name="Line 41"/>
            <p:cNvSpPr/>
            <p:nvPr>
              <p:custDataLst>
                <p:tags r:id="rId11"/>
              </p:custDataLst>
            </p:nvPr>
          </p:nvSpPr>
          <p:spPr>
            <a:xfrm>
              <a:off x="4058" y="1162"/>
              <a:ext cx="91" cy="272"/>
            </a:xfrm>
            <a:prstGeom prst="line">
              <a:avLst/>
            </a:prstGeom>
            <a:ln w="9525" cap="flat" cmpd="sng">
              <a:solidFill>
                <a:schemeClr val="tx1"/>
              </a:solidFill>
              <a:prstDash val="solid"/>
              <a:round/>
              <a:headEnd type="none" w="med" len="med"/>
              <a:tailEnd type="none" w="med" len="med"/>
            </a:ln>
          </p:spPr>
        </p:sp>
        <p:sp>
          <p:nvSpPr>
            <p:cNvPr id="71720" name="Line 42"/>
            <p:cNvSpPr/>
            <p:nvPr>
              <p:custDataLst>
                <p:tags r:id="rId12"/>
              </p:custDataLst>
            </p:nvPr>
          </p:nvSpPr>
          <p:spPr>
            <a:xfrm flipV="1">
              <a:off x="4422" y="1616"/>
              <a:ext cx="317" cy="90"/>
            </a:xfrm>
            <a:prstGeom prst="line">
              <a:avLst/>
            </a:prstGeom>
            <a:ln w="9525" cap="flat" cmpd="sng">
              <a:solidFill>
                <a:schemeClr val="tx1"/>
              </a:solidFill>
              <a:prstDash val="solid"/>
              <a:round/>
              <a:headEnd type="none" w="med" len="med"/>
              <a:tailEnd type="none" w="med" len="med"/>
            </a:ln>
          </p:spPr>
        </p:sp>
        <p:sp>
          <p:nvSpPr>
            <p:cNvPr id="71721" name="Line 43"/>
            <p:cNvSpPr/>
            <p:nvPr>
              <p:custDataLst>
                <p:tags r:id="rId13"/>
              </p:custDataLst>
            </p:nvPr>
          </p:nvSpPr>
          <p:spPr>
            <a:xfrm>
              <a:off x="4830" y="1616"/>
              <a:ext cx="408" cy="45"/>
            </a:xfrm>
            <a:prstGeom prst="line">
              <a:avLst/>
            </a:prstGeom>
            <a:ln w="9525" cap="flat" cmpd="sng">
              <a:solidFill>
                <a:schemeClr val="tx1"/>
              </a:solidFill>
              <a:prstDash val="solid"/>
              <a:round/>
              <a:headEnd type="none" w="med" len="med"/>
              <a:tailEnd type="none" w="med" len="med"/>
            </a:ln>
          </p:spPr>
        </p:sp>
        <p:sp>
          <p:nvSpPr>
            <p:cNvPr id="71722" name="Line 44"/>
            <p:cNvSpPr/>
            <p:nvPr>
              <p:custDataLst>
                <p:tags r:id="rId14"/>
              </p:custDataLst>
            </p:nvPr>
          </p:nvSpPr>
          <p:spPr>
            <a:xfrm flipH="1">
              <a:off x="4013" y="1525"/>
              <a:ext cx="136" cy="317"/>
            </a:xfrm>
            <a:prstGeom prst="line">
              <a:avLst/>
            </a:prstGeom>
            <a:ln w="9525" cap="flat" cmpd="sng">
              <a:solidFill>
                <a:schemeClr val="tx1"/>
              </a:solidFill>
              <a:prstDash val="solid"/>
              <a:round/>
              <a:headEnd type="none" w="med" len="med"/>
              <a:tailEnd type="none" w="med" len="med"/>
            </a:ln>
          </p:spPr>
        </p:sp>
        <p:sp>
          <p:nvSpPr>
            <p:cNvPr id="71723" name="Line 45"/>
            <p:cNvSpPr/>
            <p:nvPr>
              <p:custDataLst>
                <p:tags r:id="rId15"/>
              </p:custDataLst>
            </p:nvPr>
          </p:nvSpPr>
          <p:spPr>
            <a:xfrm>
              <a:off x="4784" y="1661"/>
              <a:ext cx="0" cy="317"/>
            </a:xfrm>
            <a:prstGeom prst="line">
              <a:avLst/>
            </a:prstGeom>
            <a:ln w="9525" cap="flat" cmpd="sng">
              <a:solidFill>
                <a:schemeClr val="tx1"/>
              </a:solidFill>
              <a:prstDash val="solid"/>
              <a:round/>
              <a:headEnd type="none" w="med" len="med"/>
              <a:tailEnd type="none" w="med" len="med"/>
            </a:ln>
          </p:spPr>
        </p:sp>
        <p:grpSp>
          <p:nvGrpSpPr>
            <p:cNvPr id="71724" name="Group 46"/>
            <p:cNvGrpSpPr/>
            <p:nvPr/>
          </p:nvGrpSpPr>
          <p:grpSpPr>
            <a:xfrm>
              <a:off x="3877" y="1071"/>
              <a:ext cx="272" cy="227"/>
              <a:chOff x="2949" y="196"/>
              <a:chExt cx="941" cy="598"/>
            </a:xfrm>
          </p:grpSpPr>
          <p:sp>
            <p:nvSpPr>
              <p:cNvPr id="71725" name="Oval 47"/>
              <p:cNvSpPr/>
              <p:nvPr>
                <p:custDataLst>
                  <p:tags r:id="rId101"/>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26" name="Oval 48"/>
              <p:cNvSpPr/>
              <p:nvPr>
                <p:custDataLst>
                  <p:tags r:id="rId102"/>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27" name="Oval 49"/>
              <p:cNvSpPr/>
              <p:nvPr>
                <p:custDataLst>
                  <p:tags r:id="rId103"/>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28" name="Oval 50"/>
              <p:cNvSpPr/>
              <p:nvPr>
                <p:custDataLst>
                  <p:tags r:id="rId104"/>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29" name="Oval 51"/>
              <p:cNvSpPr/>
              <p:nvPr>
                <p:custDataLst>
                  <p:tags r:id="rId105"/>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0" name="Oval 52"/>
              <p:cNvSpPr/>
              <p:nvPr>
                <p:custDataLst>
                  <p:tags r:id="rId106"/>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1" name="Oval 53"/>
              <p:cNvSpPr/>
              <p:nvPr>
                <p:custDataLst>
                  <p:tags r:id="rId107"/>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2" name="Oval 54"/>
              <p:cNvSpPr/>
              <p:nvPr>
                <p:custDataLst>
                  <p:tags r:id="rId108"/>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3" name="Freeform 55"/>
              <p:cNvSpPr/>
              <p:nvPr>
                <p:custDataLst>
                  <p:tags r:id="rId109"/>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34" name="Freeform 56"/>
              <p:cNvSpPr/>
              <p:nvPr>
                <p:custDataLst>
                  <p:tags r:id="rId110"/>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35" name="Freeform 57"/>
              <p:cNvSpPr/>
              <p:nvPr>
                <p:custDataLst>
                  <p:tags r:id="rId111"/>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grpSp>
          <p:nvGrpSpPr>
            <p:cNvPr id="71736" name="Group 58"/>
            <p:cNvGrpSpPr/>
            <p:nvPr/>
          </p:nvGrpSpPr>
          <p:grpSpPr>
            <a:xfrm>
              <a:off x="4648" y="1071"/>
              <a:ext cx="408" cy="317"/>
              <a:chOff x="2949" y="196"/>
              <a:chExt cx="941" cy="598"/>
            </a:xfrm>
          </p:grpSpPr>
          <p:sp>
            <p:nvSpPr>
              <p:cNvPr id="71737" name="Oval 59"/>
              <p:cNvSpPr/>
              <p:nvPr>
                <p:custDataLst>
                  <p:tags r:id="rId90"/>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8" name="Oval 60"/>
              <p:cNvSpPr/>
              <p:nvPr>
                <p:custDataLst>
                  <p:tags r:id="rId91"/>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39" name="Oval 61"/>
              <p:cNvSpPr/>
              <p:nvPr>
                <p:custDataLst>
                  <p:tags r:id="rId92"/>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0" name="Oval 62"/>
              <p:cNvSpPr/>
              <p:nvPr>
                <p:custDataLst>
                  <p:tags r:id="rId93"/>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1" name="Oval 63"/>
              <p:cNvSpPr/>
              <p:nvPr>
                <p:custDataLst>
                  <p:tags r:id="rId94"/>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2" name="Oval 64"/>
              <p:cNvSpPr/>
              <p:nvPr>
                <p:custDataLst>
                  <p:tags r:id="rId95"/>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3" name="Oval 65"/>
              <p:cNvSpPr/>
              <p:nvPr>
                <p:custDataLst>
                  <p:tags r:id="rId96"/>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4" name="Oval 66"/>
              <p:cNvSpPr/>
              <p:nvPr>
                <p:custDataLst>
                  <p:tags r:id="rId97"/>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45" name="Freeform 67"/>
              <p:cNvSpPr/>
              <p:nvPr>
                <p:custDataLst>
                  <p:tags r:id="rId98"/>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46" name="Freeform 68"/>
              <p:cNvSpPr/>
              <p:nvPr>
                <p:custDataLst>
                  <p:tags r:id="rId99"/>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47" name="Freeform 69"/>
              <p:cNvSpPr/>
              <p:nvPr>
                <p:custDataLst>
                  <p:tags r:id="rId100"/>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grpSp>
          <p:nvGrpSpPr>
            <p:cNvPr id="71748" name="Group 70"/>
            <p:cNvGrpSpPr/>
            <p:nvPr/>
          </p:nvGrpSpPr>
          <p:grpSpPr>
            <a:xfrm rot="-1072061">
              <a:off x="3614" y="1401"/>
              <a:ext cx="318" cy="271"/>
              <a:chOff x="2949" y="196"/>
              <a:chExt cx="941" cy="598"/>
            </a:xfrm>
          </p:grpSpPr>
          <p:sp>
            <p:nvSpPr>
              <p:cNvPr id="71749" name="Oval 71"/>
              <p:cNvSpPr/>
              <p:nvPr>
                <p:custDataLst>
                  <p:tags r:id="rId79"/>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0" name="Oval 72"/>
              <p:cNvSpPr/>
              <p:nvPr>
                <p:custDataLst>
                  <p:tags r:id="rId80"/>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1" name="Oval 73"/>
              <p:cNvSpPr/>
              <p:nvPr>
                <p:custDataLst>
                  <p:tags r:id="rId81"/>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2" name="Oval 74"/>
              <p:cNvSpPr/>
              <p:nvPr>
                <p:custDataLst>
                  <p:tags r:id="rId82"/>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3" name="Oval 75"/>
              <p:cNvSpPr/>
              <p:nvPr>
                <p:custDataLst>
                  <p:tags r:id="rId83"/>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4" name="Oval 76"/>
              <p:cNvSpPr/>
              <p:nvPr>
                <p:custDataLst>
                  <p:tags r:id="rId84"/>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5" name="Oval 77"/>
              <p:cNvSpPr/>
              <p:nvPr>
                <p:custDataLst>
                  <p:tags r:id="rId85"/>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6" name="Oval 78"/>
              <p:cNvSpPr/>
              <p:nvPr>
                <p:custDataLst>
                  <p:tags r:id="rId86"/>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57" name="Freeform 79"/>
              <p:cNvSpPr/>
              <p:nvPr>
                <p:custDataLst>
                  <p:tags r:id="rId87"/>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58" name="Freeform 80"/>
              <p:cNvSpPr/>
              <p:nvPr>
                <p:custDataLst>
                  <p:tags r:id="rId88"/>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59" name="Freeform 81"/>
              <p:cNvSpPr/>
              <p:nvPr>
                <p:custDataLst>
                  <p:tags r:id="rId89"/>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grpSp>
          <p:nvGrpSpPr>
            <p:cNvPr id="71760" name="Group 82"/>
            <p:cNvGrpSpPr/>
            <p:nvPr/>
          </p:nvGrpSpPr>
          <p:grpSpPr>
            <a:xfrm rot="-854928">
              <a:off x="3786" y="1741"/>
              <a:ext cx="362" cy="317"/>
              <a:chOff x="2949" y="196"/>
              <a:chExt cx="941" cy="598"/>
            </a:xfrm>
          </p:grpSpPr>
          <p:sp>
            <p:nvSpPr>
              <p:cNvPr id="71761" name="Oval 83"/>
              <p:cNvSpPr/>
              <p:nvPr>
                <p:custDataLst>
                  <p:tags r:id="rId68"/>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2" name="Oval 84"/>
              <p:cNvSpPr/>
              <p:nvPr>
                <p:custDataLst>
                  <p:tags r:id="rId69"/>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3" name="Oval 85"/>
              <p:cNvSpPr/>
              <p:nvPr>
                <p:custDataLst>
                  <p:tags r:id="rId70"/>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4" name="Oval 86"/>
              <p:cNvSpPr/>
              <p:nvPr>
                <p:custDataLst>
                  <p:tags r:id="rId71"/>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5" name="Oval 87"/>
              <p:cNvSpPr/>
              <p:nvPr>
                <p:custDataLst>
                  <p:tags r:id="rId72"/>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6" name="Oval 88"/>
              <p:cNvSpPr/>
              <p:nvPr>
                <p:custDataLst>
                  <p:tags r:id="rId73"/>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7" name="Oval 89"/>
              <p:cNvSpPr/>
              <p:nvPr>
                <p:custDataLst>
                  <p:tags r:id="rId74"/>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8" name="Oval 90"/>
              <p:cNvSpPr/>
              <p:nvPr>
                <p:custDataLst>
                  <p:tags r:id="rId75"/>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69" name="Freeform 91"/>
              <p:cNvSpPr/>
              <p:nvPr>
                <p:custDataLst>
                  <p:tags r:id="rId76"/>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70" name="Freeform 92"/>
              <p:cNvSpPr/>
              <p:nvPr>
                <p:custDataLst>
                  <p:tags r:id="rId77"/>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71" name="Freeform 93"/>
              <p:cNvSpPr/>
              <p:nvPr>
                <p:custDataLst>
                  <p:tags r:id="rId78"/>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sp>
          <p:nvSpPr>
            <p:cNvPr id="71772" name="Line 94"/>
            <p:cNvSpPr/>
            <p:nvPr>
              <p:custDataLst>
                <p:tags r:id="rId16"/>
              </p:custDataLst>
            </p:nvPr>
          </p:nvSpPr>
          <p:spPr>
            <a:xfrm flipH="1">
              <a:off x="4830" y="1706"/>
              <a:ext cx="453" cy="318"/>
            </a:xfrm>
            <a:prstGeom prst="line">
              <a:avLst/>
            </a:prstGeom>
            <a:ln w="9525" cap="flat" cmpd="sng">
              <a:solidFill>
                <a:schemeClr val="tx1"/>
              </a:solidFill>
              <a:prstDash val="solid"/>
              <a:round/>
              <a:headEnd type="none" w="med" len="med"/>
              <a:tailEnd type="none" w="med" len="med"/>
            </a:ln>
          </p:spPr>
        </p:sp>
        <p:grpSp>
          <p:nvGrpSpPr>
            <p:cNvPr id="71773" name="Group 95"/>
            <p:cNvGrpSpPr/>
            <p:nvPr/>
          </p:nvGrpSpPr>
          <p:grpSpPr>
            <a:xfrm rot="-666782">
              <a:off x="4648" y="1888"/>
              <a:ext cx="272" cy="227"/>
              <a:chOff x="2949" y="196"/>
              <a:chExt cx="941" cy="598"/>
            </a:xfrm>
          </p:grpSpPr>
          <p:sp>
            <p:nvSpPr>
              <p:cNvPr id="71774" name="Oval 96"/>
              <p:cNvSpPr/>
              <p:nvPr>
                <p:custDataLst>
                  <p:tags r:id="rId57"/>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75" name="Oval 97"/>
              <p:cNvSpPr/>
              <p:nvPr>
                <p:custDataLst>
                  <p:tags r:id="rId58"/>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76" name="Oval 98"/>
              <p:cNvSpPr/>
              <p:nvPr>
                <p:custDataLst>
                  <p:tags r:id="rId59"/>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77" name="Oval 99"/>
              <p:cNvSpPr/>
              <p:nvPr>
                <p:custDataLst>
                  <p:tags r:id="rId60"/>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78" name="Oval 100"/>
              <p:cNvSpPr/>
              <p:nvPr>
                <p:custDataLst>
                  <p:tags r:id="rId61"/>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79" name="Oval 101"/>
              <p:cNvSpPr/>
              <p:nvPr>
                <p:custDataLst>
                  <p:tags r:id="rId62"/>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0" name="Oval 102"/>
              <p:cNvSpPr/>
              <p:nvPr>
                <p:custDataLst>
                  <p:tags r:id="rId63"/>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1" name="Oval 103"/>
              <p:cNvSpPr/>
              <p:nvPr>
                <p:custDataLst>
                  <p:tags r:id="rId64"/>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2" name="Freeform 104"/>
              <p:cNvSpPr/>
              <p:nvPr>
                <p:custDataLst>
                  <p:tags r:id="rId65"/>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83" name="Freeform 105"/>
              <p:cNvSpPr/>
              <p:nvPr>
                <p:custDataLst>
                  <p:tags r:id="rId66"/>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84" name="Freeform 106"/>
              <p:cNvSpPr/>
              <p:nvPr>
                <p:custDataLst>
                  <p:tags r:id="rId67"/>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grpSp>
          <p:nvGrpSpPr>
            <p:cNvPr id="71785" name="Group 107"/>
            <p:cNvGrpSpPr/>
            <p:nvPr/>
          </p:nvGrpSpPr>
          <p:grpSpPr>
            <a:xfrm rot="282232">
              <a:off x="5147" y="1570"/>
              <a:ext cx="272" cy="227"/>
              <a:chOff x="2949" y="196"/>
              <a:chExt cx="941" cy="598"/>
            </a:xfrm>
          </p:grpSpPr>
          <p:sp>
            <p:nvSpPr>
              <p:cNvPr id="71786" name="Oval 108"/>
              <p:cNvSpPr/>
              <p:nvPr>
                <p:custDataLst>
                  <p:tags r:id="rId46"/>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7" name="Oval 109"/>
              <p:cNvSpPr/>
              <p:nvPr>
                <p:custDataLst>
                  <p:tags r:id="rId47"/>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8" name="Oval 110"/>
              <p:cNvSpPr/>
              <p:nvPr>
                <p:custDataLst>
                  <p:tags r:id="rId48"/>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89" name="Oval 111"/>
              <p:cNvSpPr/>
              <p:nvPr>
                <p:custDataLst>
                  <p:tags r:id="rId49"/>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90" name="Oval 112"/>
              <p:cNvSpPr/>
              <p:nvPr>
                <p:custDataLst>
                  <p:tags r:id="rId50"/>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91" name="Oval 113"/>
              <p:cNvSpPr/>
              <p:nvPr>
                <p:custDataLst>
                  <p:tags r:id="rId51"/>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92" name="Oval 114"/>
              <p:cNvSpPr/>
              <p:nvPr>
                <p:custDataLst>
                  <p:tags r:id="rId52"/>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93" name="Oval 115"/>
              <p:cNvSpPr/>
              <p:nvPr>
                <p:custDataLst>
                  <p:tags r:id="rId53"/>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794" name="Freeform 116"/>
              <p:cNvSpPr/>
              <p:nvPr>
                <p:custDataLst>
                  <p:tags r:id="rId54"/>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795" name="Freeform 117"/>
              <p:cNvSpPr/>
              <p:nvPr>
                <p:custDataLst>
                  <p:tags r:id="rId55"/>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796" name="Freeform 118"/>
              <p:cNvSpPr/>
              <p:nvPr>
                <p:custDataLst>
                  <p:tags r:id="rId56"/>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sp>
          <p:nvSpPr>
            <p:cNvPr id="71797" name="Line 119"/>
            <p:cNvSpPr/>
            <p:nvPr>
              <p:custDataLst>
                <p:tags r:id="rId17"/>
              </p:custDataLst>
            </p:nvPr>
          </p:nvSpPr>
          <p:spPr>
            <a:xfrm flipV="1">
              <a:off x="1791" y="1207"/>
              <a:ext cx="589" cy="409"/>
            </a:xfrm>
            <a:prstGeom prst="line">
              <a:avLst/>
            </a:prstGeom>
            <a:ln w="9525" cap="flat" cmpd="sng">
              <a:solidFill>
                <a:schemeClr val="tx1"/>
              </a:solidFill>
              <a:prstDash val="solid"/>
              <a:round/>
              <a:headEnd type="none" w="med" len="med"/>
              <a:tailEnd type="none" w="med" len="med"/>
            </a:ln>
          </p:spPr>
        </p:sp>
        <p:sp>
          <p:nvSpPr>
            <p:cNvPr id="71798" name="Line 120"/>
            <p:cNvSpPr/>
            <p:nvPr>
              <p:custDataLst>
                <p:tags r:id="rId18"/>
              </p:custDataLst>
            </p:nvPr>
          </p:nvSpPr>
          <p:spPr>
            <a:xfrm flipV="1">
              <a:off x="2290" y="1207"/>
              <a:ext cx="136" cy="681"/>
            </a:xfrm>
            <a:prstGeom prst="line">
              <a:avLst/>
            </a:prstGeom>
            <a:ln w="9525" cap="flat" cmpd="sng">
              <a:solidFill>
                <a:schemeClr val="tx1"/>
              </a:solidFill>
              <a:prstDash val="solid"/>
              <a:round/>
              <a:headEnd type="none" w="med" len="med"/>
              <a:tailEnd type="none" w="med" len="med"/>
            </a:ln>
          </p:spPr>
        </p:sp>
        <p:pic>
          <p:nvPicPr>
            <p:cNvPr id="71799" name="Picture 121"/>
            <p:cNvPicPr/>
            <p:nvPr>
              <p:custDataLst>
                <p:tags r:id="rId19"/>
              </p:custDataLst>
            </p:nvPr>
          </p:nvPicPr>
          <p:blipFill>
            <a:blip r:embed="rId131"/>
            <a:stretch>
              <a:fillRect/>
            </a:stretch>
          </p:blipFill>
          <p:spPr>
            <a:xfrm>
              <a:off x="1700" y="1525"/>
              <a:ext cx="195" cy="196"/>
            </a:xfrm>
            <a:prstGeom prst="rect">
              <a:avLst/>
            </a:prstGeom>
            <a:noFill/>
            <a:ln w="9525">
              <a:noFill/>
            </a:ln>
          </p:spPr>
        </p:pic>
        <p:pic>
          <p:nvPicPr>
            <p:cNvPr id="71800" name="Picture 122"/>
            <p:cNvPicPr/>
            <p:nvPr>
              <p:custDataLst>
                <p:tags r:id="rId20"/>
              </p:custDataLst>
            </p:nvPr>
          </p:nvPicPr>
          <p:blipFill>
            <a:blip r:embed="rId132"/>
            <a:stretch>
              <a:fillRect/>
            </a:stretch>
          </p:blipFill>
          <p:spPr>
            <a:xfrm>
              <a:off x="4058" y="1389"/>
              <a:ext cx="264" cy="166"/>
            </a:xfrm>
            <a:prstGeom prst="rect">
              <a:avLst/>
            </a:prstGeom>
            <a:noFill/>
            <a:ln w="12699">
              <a:noFill/>
            </a:ln>
          </p:spPr>
        </p:pic>
        <p:pic>
          <p:nvPicPr>
            <p:cNvPr id="71801" name="Picture 123"/>
            <p:cNvPicPr/>
            <p:nvPr>
              <p:custDataLst>
                <p:tags r:id="rId21"/>
              </p:custDataLst>
            </p:nvPr>
          </p:nvPicPr>
          <p:blipFill>
            <a:blip r:embed="rId132"/>
            <a:stretch>
              <a:fillRect/>
            </a:stretch>
          </p:blipFill>
          <p:spPr>
            <a:xfrm>
              <a:off x="4285" y="1888"/>
              <a:ext cx="264" cy="166"/>
            </a:xfrm>
            <a:prstGeom prst="rect">
              <a:avLst/>
            </a:prstGeom>
            <a:noFill/>
            <a:ln w="12699">
              <a:noFill/>
            </a:ln>
          </p:spPr>
        </p:pic>
        <p:pic>
          <p:nvPicPr>
            <p:cNvPr id="71802" name="Picture 124"/>
            <p:cNvPicPr/>
            <p:nvPr>
              <p:custDataLst>
                <p:tags r:id="rId22"/>
              </p:custDataLst>
            </p:nvPr>
          </p:nvPicPr>
          <p:blipFill>
            <a:blip r:embed="rId132"/>
            <a:stretch>
              <a:fillRect/>
            </a:stretch>
          </p:blipFill>
          <p:spPr>
            <a:xfrm>
              <a:off x="4648" y="1525"/>
              <a:ext cx="264" cy="166"/>
            </a:xfrm>
            <a:prstGeom prst="rect">
              <a:avLst/>
            </a:prstGeom>
            <a:noFill/>
            <a:ln w="12699">
              <a:noFill/>
            </a:ln>
          </p:spPr>
        </p:pic>
        <p:pic>
          <p:nvPicPr>
            <p:cNvPr id="71803" name="Picture 125"/>
            <p:cNvPicPr/>
            <p:nvPr>
              <p:custDataLst>
                <p:tags r:id="rId23"/>
              </p:custDataLst>
            </p:nvPr>
          </p:nvPicPr>
          <p:blipFill>
            <a:blip r:embed="rId132"/>
            <a:stretch>
              <a:fillRect/>
            </a:stretch>
          </p:blipFill>
          <p:spPr>
            <a:xfrm>
              <a:off x="4966" y="1389"/>
              <a:ext cx="264" cy="166"/>
            </a:xfrm>
            <a:prstGeom prst="rect">
              <a:avLst/>
            </a:prstGeom>
            <a:noFill/>
            <a:ln w="12699">
              <a:noFill/>
            </a:ln>
          </p:spPr>
        </p:pic>
        <p:pic>
          <p:nvPicPr>
            <p:cNvPr id="71804" name="Picture 126"/>
            <p:cNvPicPr/>
            <p:nvPr>
              <p:custDataLst>
                <p:tags r:id="rId24"/>
              </p:custDataLst>
            </p:nvPr>
          </p:nvPicPr>
          <p:blipFill>
            <a:blip r:embed="rId132"/>
            <a:stretch>
              <a:fillRect/>
            </a:stretch>
          </p:blipFill>
          <p:spPr>
            <a:xfrm>
              <a:off x="4285" y="1026"/>
              <a:ext cx="264" cy="166"/>
            </a:xfrm>
            <a:prstGeom prst="rect">
              <a:avLst/>
            </a:prstGeom>
            <a:noFill/>
            <a:ln w="12699">
              <a:noFill/>
            </a:ln>
          </p:spPr>
        </p:pic>
        <p:pic>
          <p:nvPicPr>
            <p:cNvPr id="71805" name="Picture 127"/>
            <p:cNvPicPr/>
            <p:nvPr>
              <p:custDataLst>
                <p:tags r:id="rId25"/>
              </p:custDataLst>
            </p:nvPr>
          </p:nvPicPr>
          <p:blipFill>
            <a:blip r:embed="rId132"/>
            <a:stretch>
              <a:fillRect/>
            </a:stretch>
          </p:blipFill>
          <p:spPr>
            <a:xfrm>
              <a:off x="4920" y="1797"/>
              <a:ext cx="264" cy="166"/>
            </a:xfrm>
            <a:prstGeom prst="rect">
              <a:avLst/>
            </a:prstGeom>
            <a:noFill/>
            <a:ln w="12699">
              <a:noFill/>
            </a:ln>
          </p:spPr>
        </p:pic>
        <p:grpSp>
          <p:nvGrpSpPr>
            <p:cNvPr id="71806" name="Group 128"/>
            <p:cNvGrpSpPr/>
            <p:nvPr/>
          </p:nvGrpSpPr>
          <p:grpSpPr>
            <a:xfrm rot="-666782">
              <a:off x="4285" y="1570"/>
              <a:ext cx="272" cy="227"/>
              <a:chOff x="2949" y="196"/>
              <a:chExt cx="941" cy="598"/>
            </a:xfrm>
          </p:grpSpPr>
          <p:sp>
            <p:nvSpPr>
              <p:cNvPr id="71807" name="Oval 129"/>
              <p:cNvSpPr/>
              <p:nvPr>
                <p:custDataLst>
                  <p:tags r:id="rId35"/>
                </p:custDataLst>
              </p:nvPr>
            </p:nvSpPr>
            <p:spPr>
              <a:xfrm>
                <a:off x="3168" y="196"/>
                <a:ext cx="407" cy="162"/>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08" name="Oval 130"/>
              <p:cNvSpPr/>
              <p:nvPr>
                <p:custDataLst>
                  <p:tags r:id="rId36"/>
                </p:custDataLst>
              </p:nvPr>
            </p:nvSpPr>
            <p:spPr>
              <a:xfrm rot="900000">
                <a:off x="3512" y="252"/>
                <a:ext cx="275" cy="131"/>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09" name="Oval 131"/>
              <p:cNvSpPr/>
              <p:nvPr>
                <p:custDataLst>
                  <p:tags r:id="rId37"/>
                </p:custDataLst>
              </p:nvPr>
            </p:nvSpPr>
            <p:spPr>
              <a:xfrm rot="1500000">
                <a:off x="3650" y="385"/>
                <a:ext cx="240" cy="153"/>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0" name="Oval 132"/>
              <p:cNvSpPr/>
              <p:nvPr>
                <p:custDataLst>
                  <p:tags r:id="rId38"/>
                </p:custDataLst>
              </p:nvPr>
            </p:nvSpPr>
            <p:spPr>
              <a:xfrm rot="-1560000">
                <a:off x="3573" y="537"/>
                <a:ext cx="291" cy="18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1" name="Oval 133"/>
              <p:cNvSpPr/>
              <p:nvPr>
                <p:custDataLst>
                  <p:tags r:id="rId39"/>
                </p:custDataLst>
              </p:nvPr>
            </p:nvSpPr>
            <p:spPr>
              <a:xfrm>
                <a:off x="3216" y="555"/>
                <a:ext cx="471" cy="239"/>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2" name="Oval 134"/>
              <p:cNvSpPr/>
              <p:nvPr>
                <p:custDataLst>
                  <p:tags r:id="rId40"/>
                </p:custDataLst>
              </p:nvPr>
            </p:nvSpPr>
            <p:spPr>
              <a:xfrm rot="1080000">
                <a:off x="3023" y="555"/>
                <a:ext cx="26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3" name="Oval 135"/>
              <p:cNvSpPr/>
              <p:nvPr>
                <p:custDataLst>
                  <p:tags r:id="rId41"/>
                </p:custDataLst>
              </p:nvPr>
            </p:nvSpPr>
            <p:spPr>
              <a:xfrm>
                <a:off x="2949" y="432"/>
                <a:ext cx="217"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4" name="Oval 136"/>
              <p:cNvSpPr/>
              <p:nvPr>
                <p:custDataLst>
                  <p:tags r:id="rId42"/>
                </p:custDataLst>
              </p:nvPr>
            </p:nvSpPr>
            <p:spPr>
              <a:xfrm rot="-1860000">
                <a:off x="2984" y="310"/>
                <a:ext cx="295" cy="156"/>
              </a:xfrm>
              <a:prstGeom prst="ellipse">
                <a:avLst/>
              </a:prstGeom>
              <a:solidFill>
                <a:srgbClr val="C0C0C0"/>
              </a:solidFill>
              <a:ln w="12700" cap="flat" cmpd="sng">
                <a:solidFill>
                  <a:schemeClr val="tx1"/>
                </a:solidFill>
                <a:prstDash val="solid"/>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15" name="Freeform 137"/>
              <p:cNvSpPr/>
              <p:nvPr>
                <p:custDataLst>
                  <p:tags r:id="rId43"/>
                </p:custDataLst>
              </p:nvPr>
            </p:nvSpPr>
            <p:spPr>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0" b="0"/>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a:noFill/>
              </a:ln>
            </p:spPr>
            <p:txBody>
              <a:bodyPr/>
              <a:lstStyle/>
              <a:p>
                <a:endParaRPr lang="zh-CN" altLang="en-US"/>
              </a:p>
            </p:txBody>
          </p:sp>
          <p:sp>
            <p:nvSpPr>
              <p:cNvPr id="71816" name="Freeform 138"/>
              <p:cNvSpPr/>
              <p:nvPr>
                <p:custDataLst>
                  <p:tags r:id="rId44"/>
                </p:custDataLst>
              </p:nvPr>
            </p:nvSpPr>
            <p:spPr>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0" b="0"/>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a:noFill/>
              </a:ln>
            </p:spPr>
            <p:txBody>
              <a:bodyPr/>
              <a:lstStyle/>
              <a:p>
                <a:endParaRPr lang="zh-CN" altLang="en-US"/>
              </a:p>
            </p:txBody>
          </p:sp>
          <p:sp>
            <p:nvSpPr>
              <p:cNvPr id="71817" name="Freeform 139"/>
              <p:cNvSpPr/>
              <p:nvPr>
                <p:custDataLst>
                  <p:tags r:id="rId45"/>
                </p:custDataLst>
              </p:nvPr>
            </p:nvSpPr>
            <p:spPr>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0" b="0"/>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a:noFill/>
              </a:ln>
            </p:spPr>
            <p:txBody>
              <a:bodyPr/>
              <a:lstStyle/>
              <a:p>
                <a:endParaRPr lang="zh-CN" altLang="en-US"/>
              </a:p>
            </p:txBody>
          </p:sp>
        </p:grpSp>
        <p:pic>
          <p:nvPicPr>
            <p:cNvPr id="71818" name="Picture 140"/>
            <p:cNvPicPr/>
            <p:nvPr>
              <p:custDataLst>
                <p:tags r:id="rId26"/>
              </p:custDataLst>
            </p:nvPr>
          </p:nvPicPr>
          <p:blipFill>
            <a:blip r:embed="rId131"/>
            <a:stretch>
              <a:fillRect/>
            </a:stretch>
          </p:blipFill>
          <p:spPr>
            <a:xfrm>
              <a:off x="2154" y="1842"/>
              <a:ext cx="195" cy="196"/>
            </a:xfrm>
            <a:prstGeom prst="rect">
              <a:avLst/>
            </a:prstGeom>
            <a:noFill/>
            <a:ln w="9525">
              <a:noFill/>
            </a:ln>
          </p:spPr>
        </p:pic>
        <p:pic>
          <p:nvPicPr>
            <p:cNvPr id="71819" name="Picture 141"/>
            <p:cNvPicPr/>
            <p:nvPr>
              <p:custDataLst>
                <p:tags r:id="rId27"/>
              </p:custDataLst>
            </p:nvPr>
          </p:nvPicPr>
          <p:blipFill>
            <a:blip r:embed="rId131"/>
            <a:stretch>
              <a:fillRect/>
            </a:stretch>
          </p:blipFill>
          <p:spPr>
            <a:xfrm>
              <a:off x="2925" y="1752"/>
              <a:ext cx="195" cy="196"/>
            </a:xfrm>
            <a:prstGeom prst="rect">
              <a:avLst/>
            </a:prstGeom>
            <a:noFill/>
            <a:ln w="9525">
              <a:noFill/>
            </a:ln>
          </p:spPr>
        </p:pic>
        <p:pic>
          <p:nvPicPr>
            <p:cNvPr id="71820" name="Picture 142"/>
            <p:cNvPicPr>
              <a:picLocks noChangeAspect="1"/>
            </p:cNvPicPr>
            <p:nvPr>
              <p:custDataLst>
                <p:tags r:id="rId28"/>
              </p:custDataLst>
            </p:nvPr>
          </p:nvPicPr>
          <p:blipFill>
            <a:blip r:embed="rId133"/>
            <a:stretch>
              <a:fillRect/>
            </a:stretch>
          </p:blipFill>
          <p:spPr>
            <a:xfrm rot="-959483">
              <a:off x="2299" y="1144"/>
              <a:ext cx="274" cy="161"/>
            </a:xfrm>
            <a:prstGeom prst="rect">
              <a:avLst/>
            </a:prstGeom>
            <a:noFill/>
            <a:ln w="12700">
              <a:noFill/>
            </a:ln>
          </p:spPr>
        </p:pic>
        <p:sp>
          <p:nvSpPr>
            <p:cNvPr id="71821" name="Oval 143"/>
            <p:cNvSpPr/>
            <p:nvPr>
              <p:custDataLst>
                <p:tags r:id="rId29"/>
              </p:custDataLst>
            </p:nvPr>
          </p:nvSpPr>
          <p:spPr>
            <a:xfrm>
              <a:off x="2885" y="1709"/>
              <a:ext cx="272" cy="272"/>
            </a:xfrm>
            <a:prstGeom prst="ellipse">
              <a:avLst/>
            </a:prstGeom>
            <a:noFill/>
            <a:ln w="9525" cap="flat" cmpd="sng">
              <a:solidFill>
                <a:schemeClr val="tx1"/>
              </a:solidFill>
              <a:prstDash val="dash"/>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22" name="Text Box 144"/>
            <p:cNvSpPr txBox="1"/>
            <p:nvPr>
              <p:custDataLst>
                <p:tags r:id="rId30"/>
              </p:custDataLst>
            </p:nvPr>
          </p:nvSpPr>
          <p:spPr>
            <a:xfrm>
              <a:off x="2562" y="973"/>
              <a:ext cx="408" cy="214"/>
            </a:xfrm>
            <a:prstGeom prst="rect">
              <a:avLst/>
            </a:prstGeom>
            <a:noFill/>
            <a:ln w="9525">
              <a:noFill/>
            </a:ln>
          </p:spPr>
          <p:txBody>
            <a:bodyPr wrap="square" anchor="t" anchorCtr="0">
              <a:spAutoFit/>
            </a:bodyPr>
            <a:lstStyle/>
            <a:p>
              <a:r>
                <a:rPr lang="zh-CN" altLang="en-US" sz="2800" b="1" dirty="0">
                  <a:solidFill>
                    <a:schemeClr val="accent1"/>
                  </a:solidFill>
                  <a:latin typeface="楷体" panose="02010609060101010101" pitchFamily="49" charset="-122"/>
                  <a:ea typeface="楷体" panose="02010609060101010101" pitchFamily="49" charset="-122"/>
                </a:rPr>
                <a:t>结点</a:t>
              </a:r>
            </a:p>
          </p:txBody>
        </p:sp>
        <p:sp>
          <p:nvSpPr>
            <p:cNvPr id="71823" name="Text Box 145"/>
            <p:cNvSpPr txBox="1"/>
            <p:nvPr>
              <p:custDataLst>
                <p:tags r:id="rId31"/>
              </p:custDataLst>
            </p:nvPr>
          </p:nvSpPr>
          <p:spPr>
            <a:xfrm>
              <a:off x="2734" y="1290"/>
              <a:ext cx="408" cy="214"/>
            </a:xfrm>
            <a:prstGeom prst="rect">
              <a:avLst/>
            </a:prstGeom>
            <a:noFill/>
            <a:ln w="9525">
              <a:noFill/>
            </a:ln>
          </p:spPr>
          <p:txBody>
            <a:bodyPr wrap="square" anchor="t" anchorCtr="0">
              <a:spAutoFit/>
            </a:bodyPr>
            <a:lstStyle/>
            <a:p>
              <a:pPr lvl="0" algn="l">
                <a:buClrTx/>
                <a:buSzTx/>
                <a:buFontTx/>
              </a:pPr>
              <a:r>
                <a:rPr lang="zh-CN" altLang="en-US" sz="2800" b="1" dirty="0">
                  <a:solidFill>
                    <a:schemeClr val="accent1"/>
                  </a:solidFill>
                  <a:latin typeface="楷体" panose="02010609060101010101" pitchFamily="49" charset="-122"/>
                  <a:ea typeface="楷体" panose="02010609060101010101" pitchFamily="49" charset="-122"/>
                  <a:sym typeface="+mn-ea"/>
                </a:rPr>
                <a:t>链路</a:t>
              </a:r>
            </a:p>
          </p:txBody>
        </p:sp>
        <p:sp>
          <p:nvSpPr>
            <p:cNvPr id="71824" name="Oval 146"/>
            <p:cNvSpPr/>
            <p:nvPr>
              <p:custDataLst>
                <p:tags r:id="rId32"/>
              </p:custDataLst>
            </p:nvPr>
          </p:nvSpPr>
          <p:spPr>
            <a:xfrm>
              <a:off x="2301" y="1077"/>
              <a:ext cx="272" cy="272"/>
            </a:xfrm>
            <a:prstGeom prst="ellipse">
              <a:avLst/>
            </a:prstGeom>
            <a:noFill/>
            <a:ln w="9525" cap="flat" cmpd="sng">
              <a:solidFill>
                <a:schemeClr val="tx1"/>
              </a:solidFill>
              <a:prstDash val="dash"/>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25" name="Oval 147"/>
            <p:cNvSpPr/>
            <p:nvPr>
              <p:custDataLst>
                <p:tags r:id="rId33"/>
              </p:custDataLst>
            </p:nvPr>
          </p:nvSpPr>
          <p:spPr>
            <a:xfrm>
              <a:off x="1669" y="1501"/>
              <a:ext cx="272" cy="272"/>
            </a:xfrm>
            <a:prstGeom prst="ellipse">
              <a:avLst/>
            </a:prstGeom>
            <a:noFill/>
            <a:ln w="9525" cap="flat" cmpd="sng">
              <a:solidFill>
                <a:schemeClr val="tx1"/>
              </a:solidFill>
              <a:prstDash val="dash"/>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sp>
          <p:nvSpPr>
            <p:cNvPr id="71826" name="Oval 148"/>
            <p:cNvSpPr/>
            <p:nvPr>
              <p:custDataLst>
                <p:tags r:id="rId34"/>
              </p:custDataLst>
            </p:nvPr>
          </p:nvSpPr>
          <p:spPr>
            <a:xfrm>
              <a:off x="2117" y="1813"/>
              <a:ext cx="272" cy="272"/>
            </a:xfrm>
            <a:prstGeom prst="ellipse">
              <a:avLst/>
            </a:prstGeom>
            <a:noFill/>
            <a:ln w="9525" cap="flat" cmpd="sng">
              <a:solidFill>
                <a:schemeClr val="tx1"/>
              </a:solidFill>
              <a:prstDash val="dash"/>
              <a:round/>
              <a:headEnd type="none" w="med" len="med"/>
              <a:tailEnd type="none" w="med" len="med"/>
            </a:ln>
          </p:spPr>
          <p:txBody>
            <a:bodyPr wrap="none" anchor="ctr" anchorCtr="0"/>
            <a:lstStyle/>
            <a:p>
              <a:pPr algn="r"/>
              <a:endParaRPr lang="zh-CN" altLang="en-US" dirty="0">
                <a:latin typeface="Arial" panose="020B0604020202020204" pitchFamily="34" charset="0"/>
                <a:ea typeface="宋体" panose="02010600030101010101" pitchFamily="2" charset="-122"/>
              </a:endParaRPr>
            </a:p>
          </p:txBody>
        </p:sp>
      </p:grpSp>
      <p:sp>
        <p:nvSpPr>
          <p:cNvPr id="6" name="文本框 5"/>
          <p:cNvSpPr txBox="1"/>
          <p:nvPr/>
        </p:nvSpPr>
        <p:spPr>
          <a:xfrm>
            <a:off x="931545" y="5420995"/>
            <a:ext cx="10297795" cy="1212215"/>
          </a:xfrm>
          <a:prstGeom prst="rect">
            <a:avLst/>
          </a:prstGeom>
          <a:noFill/>
        </p:spPr>
        <p:txBody>
          <a:bodyPr wrap="square" rtlCol="0" anchor="t">
            <a:spAutoFit/>
          </a:bodyPr>
          <a:lstStyle/>
          <a:p>
            <a:pPr marL="386080" marR="0" indent="-189230" algn="l" defTabSz="914400" rtl="0" eaLnBrk="1" latinLnBrk="0" hangingPunct="1">
              <a:lnSpc>
                <a:spcPct val="150000"/>
              </a:lnSpc>
              <a:spcBef>
                <a:spcPts val="100"/>
              </a:spcBef>
              <a:spcAft>
                <a:spcPct val="0"/>
              </a:spcAft>
              <a:buClrTx/>
              <a:buSzTx/>
              <a:buFontTx/>
              <a:buChar char="•"/>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网络</a:t>
            </a:r>
            <a:r>
              <a:rPr lang="en-US" altLang="zh-CN"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(network)</a:t>
            </a: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由若干</a:t>
            </a:r>
            <a:r>
              <a:rPr lang="zh-CN" altLang="en-US" sz="24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结点</a:t>
            </a:r>
            <a:r>
              <a:rPr lang="en-US" altLang="zh-CN" sz="24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(node)</a:t>
            </a: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和连接这些结点的</a:t>
            </a:r>
            <a:r>
              <a:rPr lang="zh-CN" altLang="en-US" sz="24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链路(link)</a:t>
            </a: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组成。 </a:t>
            </a:r>
            <a:endParaRPr kumimoji="0" lang="zh-CN" altLang="en-US" sz="2400" b="1" i="0" u="none" strike="noStrike" kern="0" cap="none" spc="0" normalizeH="0" baseline="0" noProof="1">
              <a:solidFill>
                <a:schemeClr val="accent1"/>
              </a:solidFill>
              <a:latin typeface="楷体" panose="02010609060101010101" pitchFamily="49" charset="-122"/>
              <a:ea typeface="楷体" panose="02010609060101010101" pitchFamily="49" charset="-122"/>
              <a:cs typeface="楷体" panose="02010609060101010101" pitchFamily="49" charset="-122"/>
            </a:endParaRPr>
          </a:p>
          <a:p>
            <a:pPr marL="386080" marR="0" indent="-189230" algn="l" defTabSz="914400" rtl="0" eaLnBrk="1" latinLnBrk="0" hangingPunct="1">
              <a:lnSpc>
                <a:spcPct val="150000"/>
              </a:lnSpc>
              <a:spcBef>
                <a:spcPts val="100"/>
              </a:spcBef>
              <a:spcAft>
                <a:spcPct val="0"/>
              </a:spcAft>
              <a:buClrTx/>
              <a:buSzTx/>
              <a:buFontTx/>
              <a:buChar char="•"/>
            </a:pP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连接在因特网上的计算机都称为</a:t>
            </a:r>
            <a:r>
              <a:rPr lang="zh-CN" altLang="en-US" sz="24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主机</a:t>
            </a:r>
            <a:r>
              <a:rPr lang="en-US" altLang="zh-CN" sz="2400" b="1" kern="0" dirty="0">
                <a:solidFill>
                  <a:schemeClr val="accent2"/>
                </a:solidFill>
                <a:latin typeface="楷体" panose="02010609060101010101" pitchFamily="49" charset="-122"/>
                <a:ea typeface="楷体" panose="02010609060101010101" pitchFamily="49" charset="-122"/>
                <a:cs typeface="楷体" panose="02010609060101010101" pitchFamily="49" charset="-122"/>
                <a:sym typeface="+mn-ea"/>
              </a:rPr>
              <a:t>(host)</a:t>
            </a:r>
            <a:r>
              <a:rPr lang="zh-CN" altLang="en-US" sz="2400" b="1" kern="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a:t>
            </a:r>
          </a:p>
        </p:txBody>
      </p:sp>
      <p:sp>
        <p:nvSpPr>
          <p:cNvPr id="3" name="灯片编号占位符 4">
            <a:extLst>
              <a:ext uri="{FF2B5EF4-FFF2-40B4-BE49-F238E27FC236}">
                <a16:creationId xmlns:a16="http://schemas.microsoft.com/office/drawing/2014/main" id="{34AC0821-3799-9DEA-8D5A-A7967347B71B}"/>
              </a:ext>
            </a:extLst>
          </p:cNvPr>
          <p:cNvSpPr>
            <a:spLocks noGrp="1"/>
          </p:cNvSpPr>
          <p:nvPr>
            <p:ph type="sldNum" sz="quarter" idx="12"/>
          </p:nvPr>
        </p:nvSpPr>
        <p:spPr>
          <a:xfrm>
            <a:off x="0" y="6553200"/>
            <a:ext cx="779328" cy="304800"/>
          </a:xfrm>
        </p:spPr>
        <p:txBody>
          <a:bodyPr/>
          <a:lstStyle/>
          <a:p>
            <a:fld id="{75C8DDF3-E9BD-452F-80C2-51A78FC36A54}" type="slidenum">
              <a:rPr lang="zh-CN" altLang="en-US" smtClean="0"/>
              <a:t>9</a:t>
            </a:fld>
            <a:endParaRPr lang="zh-CN" altLang="en-US" dirty="0"/>
          </a:p>
        </p:txBody>
      </p:sp>
    </p:spTree>
  </p:cSld>
  <p:clrMapOvr>
    <a:masterClrMapping/>
  </p:clrMapOvr>
  <p:transition spd="slow" advClick="0" advTm="2000">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Q3ZjY4ZWMyYWJhMGQwNDg2MjQ3OGFlOTFmY2U5N2UifQ=="/>
  <p:tag name="KSO_WPP_MARK_KEY" val="daed13e5-695e-4c15-8f9f-5678f9d6101a"/>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100,&quot;width&quot;:14332.500787401576}"/>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65,&quot;width&quot;:7935}"/>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535,&quot;width&quot;:3375}"/>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84,&quot;width&quot;:1058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861</TotalTime>
  <Words>6684</Words>
  <Application>Microsoft Office PowerPoint</Application>
  <PresentationFormat>宽屏</PresentationFormat>
  <Paragraphs>484</Paragraphs>
  <Slides>50</Slides>
  <Notes>16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50</vt:i4>
      </vt:variant>
    </vt:vector>
  </HeadingPairs>
  <TitlesOfParts>
    <vt:vector size="67" baseType="lpstr">
      <vt:lpstr>Helvetica Neue</vt:lpstr>
      <vt:lpstr>仿宋</vt:lpstr>
      <vt:lpstr>黑体</vt:lpstr>
      <vt:lpstr>楷体</vt:lpstr>
      <vt:lpstr>宋体</vt:lpstr>
      <vt:lpstr>微软雅黑</vt:lpstr>
      <vt:lpstr>Algerian</vt:lpstr>
      <vt:lpstr>Arial</vt:lpstr>
      <vt:lpstr>Calibri</vt:lpstr>
      <vt:lpstr>Calibri Light</vt:lpstr>
      <vt:lpstr>Helvetica</vt:lpstr>
      <vt:lpstr>Impact</vt:lpstr>
      <vt:lpstr>Tahoma</vt:lpstr>
      <vt:lpstr>Times</vt:lpstr>
      <vt:lpstr>Times New Roman</vt:lpstr>
      <vt:lpstr>Wingdings</vt:lpstr>
      <vt:lpstr>Office Theme</vt:lpstr>
      <vt:lpstr>第三讲 网络安全与物理安全</vt:lpstr>
      <vt:lpstr>PowerPoint 演示文稿</vt:lpstr>
      <vt:lpstr>第三讲 网络安全与物理安全</vt:lpstr>
      <vt:lpstr>因特网的起源与发展</vt:lpstr>
      <vt:lpstr>PowerPoint 演示文稿</vt:lpstr>
      <vt:lpstr>分组交换网的示意</vt:lpstr>
      <vt:lpstr>PowerPoint 演示文稿</vt:lpstr>
      <vt:lpstr>PowerPoint 演示文稿</vt:lpstr>
      <vt:lpstr>PowerPoint 演示文稿</vt:lpstr>
      <vt:lpstr>因特网的组成</vt:lpstr>
      <vt:lpstr>因特网的相关基本概念</vt:lpstr>
      <vt:lpstr>PowerPoint 演示文稿</vt:lpstr>
      <vt:lpstr>因特网的起源与发展</vt:lpstr>
      <vt:lpstr>目前我国现状</vt:lpstr>
      <vt:lpstr>第三讲 网络安全与物理安全</vt:lpstr>
      <vt:lpstr>PowerPoint 演示文稿</vt:lpstr>
      <vt:lpstr>因特网的体系架构</vt:lpstr>
      <vt:lpstr>因特网的体系架构</vt:lpstr>
      <vt:lpstr>因特网的体系架构</vt:lpstr>
      <vt:lpstr>协议的三个要素</vt:lpstr>
      <vt:lpstr>常见的三个体系架构</vt:lpstr>
      <vt:lpstr>协议与封装</vt:lpstr>
      <vt:lpstr>PowerPoint 演示文稿</vt:lpstr>
      <vt:lpstr>PowerPoint 演示文稿</vt:lpstr>
      <vt:lpstr>PowerPoint 演示文稿</vt:lpstr>
      <vt:lpstr>第三讲 网络安全与物理安全</vt:lpstr>
      <vt:lpstr>网络本身存在的安全问题</vt:lpstr>
      <vt:lpstr>网络本身存在的安全问题</vt:lpstr>
      <vt:lpstr>网络的物理安全</vt:lpstr>
      <vt:lpstr>网络的物理安全</vt:lpstr>
      <vt:lpstr>PowerPoint 演示文稿</vt:lpstr>
      <vt:lpstr>PowerPoint 演示文稿</vt:lpstr>
      <vt:lpstr>PowerPoint 演示文稿</vt:lpstr>
      <vt:lpstr>网络设计与配置安全</vt:lpstr>
      <vt:lpstr>网络设计与配置安全</vt:lpstr>
      <vt:lpstr>网络设计与配置安全</vt:lpstr>
      <vt:lpstr>网络设计与配置安全</vt:lpstr>
      <vt:lpstr>网络设计与配置安全</vt:lpstr>
      <vt:lpstr>协议的安全-ARP欺骗</vt:lpstr>
      <vt:lpstr>PowerPoint 演示文稿</vt:lpstr>
      <vt:lpstr>协议的安全-ARP欺骗</vt:lpstr>
      <vt:lpstr>PowerPoint 演示文稿</vt:lpstr>
      <vt:lpstr>数据窃听</vt:lpstr>
      <vt:lpstr>数据窃听-常见的嗅探工具</vt:lpstr>
      <vt:lpstr>数据窃听-如何防范？</vt:lpstr>
      <vt:lpstr>身份冒充—IP地址欺骗</vt:lpstr>
      <vt:lpstr>身份冒充—IP地址欺骗如何防范？</vt:lpstr>
      <vt:lpstr>安全意识与管理</vt:lpstr>
      <vt:lpstr>网络安全等级保护2.0中有关管理要求</vt:lpstr>
      <vt:lpstr>PowerPoint 演示文稿</vt:lpstr>
    </vt:vector>
  </TitlesOfParts>
  <Company>移动互联网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YiminZHOU</dc:creator>
  <cp:lastModifiedBy>Shi</cp:lastModifiedBy>
  <cp:revision>4527</cp:revision>
  <cp:lastPrinted>2019-05-24T02:50:00Z</cp:lastPrinted>
  <dcterms:created xsi:type="dcterms:W3CDTF">2015-09-20T11:05:00Z</dcterms:created>
  <dcterms:modified xsi:type="dcterms:W3CDTF">2023-05-21T06:22:15Z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RubyTemplateID">
    <vt:lpwstr>2</vt:lpwstr>
  </property>
  <property fmtid="{D5CDD505-2E9C-101B-9397-08002B2CF9AE}" pid="4" name="ICV">
    <vt:lpwstr>FED2A021A22F414B82E5E4EDC68E5147_13</vt:lpwstr>
  </property>
</Properties>
</file>